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256" r:id="rId5"/>
  </p:sldIdLst>
  <p:sldSz cx="10691813" cy="7559675"/>
  <p:notesSz cx="9866313" cy="6735763"/>
  <p:embeddedFontLst>
    <p:embeddedFont>
      <p:font typeface="Meiryo UI" panose="020B0604030504040204" pitchFamily="50" charset="-128"/>
      <p:regular r:id="rId7"/>
      <p:bold r:id="rId8"/>
      <p:italic r:id="rId9"/>
      <p:boldItalic r:id="rId10"/>
    </p:embeddedFont>
    <p:embeddedFont>
      <p:font typeface="游ゴシック" panose="020B0400000000000000" pitchFamily="50" charset="-128"/>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1DD603-BA27-A078-6150-C87C4293C226}" name="伊藤 崇文" initials="崇伊" userId="S::itoh-t2zb@mlit.go.jp::52b3dd41-81f5-4116-a03a-c5ea446e8a31" providerId="AD"/>
  <p188:author id="{9B897F3D-3800-0FBB-5806-0BA51009E9E9}" name="Atsuhiro Yaginuma" initials="AY" userId="S::Atsuhiro.Yaginuma@jp.ey.com::b7c64379-3a85-4996-8bec-ca50d7871415" providerId="AD"/>
  <p188:author id="{6EEE52B2-9722-DF47-2D3D-CBCA338667E4}" name="佐野 正明(JTB)" initials="正佐" userId="S::m_sano204@jtb.com::e10edc88-cd32-4e6b-a533-7f14fe565b3f" providerId="AD"/>
  <p188:author id="{BAD30CCE-0E72-CA52-6B44-F935EDE8DB99}" name="竹内 潤一郎" initials="潤竹" userId="S::takeuchi-j2pk@mlit.go.jp::9a4d19fa-a585-4440-a641-e0d4941256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2060"/>
    <a:srgbClr val="C59650"/>
    <a:srgbClr val="D13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7" y="10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135" cy="338062"/>
          </a:xfrm>
          <a:prstGeom prst="rect">
            <a:avLst/>
          </a:prstGeom>
        </p:spPr>
        <p:txBody>
          <a:bodyPr vert="horz" lIns="83174" tIns="41587" rIns="83174" bIns="41587" rtlCol="0"/>
          <a:lstStyle>
            <a:lvl1pPr algn="l">
              <a:defRPr sz="1100"/>
            </a:lvl1pPr>
          </a:lstStyle>
          <a:p>
            <a:endParaRPr kumimoji="1" lang="ja-JP" altLang="en-US"/>
          </a:p>
        </p:txBody>
      </p:sp>
      <p:sp>
        <p:nvSpPr>
          <p:cNvPr id="3" name="日付プレースホルダー 2"/>
          <p:cNvSpPr>
            <a:spLocks noGrp="1"/>
          </p:cNvSpPr>
          <p:nvPr>
            <p:ph type="dt" idx="1"/>
          </p:nvPr>
        </p:nvSpPr>
        <p:spPr>
          <a:xfrm>
            <a:off x="5588714" y="0"/>
            <a:ext cx="4274670" cy="338062"/>
          </a:xfrm>
          <a:prstGeom prst="rect">
            <a:avLst/>
          </a:prstGeom>
        </p:spPr>
        <p:txBody>
          <a:bodyPr vert="horz" lIns="83174" tIns="41587" rIns="83174" bIns="41587" rtlCol="0"/>
          <a:lstStyle>
            <a:lvl1pPr algn="r">
              <a:defRPr sz="1100"/>
            </a:lvl1pPr>
          </a:lstStyle>
          <a:p>
            <a:fld id="{DC94F1DD-C309-4531-A9B6-25638E468D4E}"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3325813" y="841375"/>
            <a:ext cx="3216275" cy="2273300"/>
          </a:xfrm>
          <a:prstGeom prst="rect">
            <a:avLst/>
          </a:prstGeom>
          <a:noFill/>
          <a:ln w="12700">
            <a:solidFill>
              <a:prstClr val="black"/>
            </a:solidFill>
          </a:ln>
        </p:spPr>
        <p:txBody>
          <a:bodyPr vert="horz" lIns="83174" tIns="41587" rIns="83174" bIns="41587" rtlCol="0" anchor="ctr"/>
          <a:lstStyle/>
          <a:p>
            <a:endParaRPr lang="ja-JP" altLang="en-US"/>
          </a:p>
        </p:txBody>
      </p:sp>
      <p:sp>
        <p:nvSpPr>
          <p:cNvPr id="5" name="ノート プレースホルダー 4"/>
          <p:cNvSpPr>
            <a:spLocks noGrp="1"/>
          </p:cNvSpPr>
          <p:nvPr>
            <p:ph type="body" sz="quarter" idx="3"/>
          </p:nvPr>
        </p:nvSpPr>
        <p:spPr>
          <a:xfrm>
            <a:off x="987364" y="3241993"/>
            <a:ext cx="7893050" cy="2652154"/>
          </a:xfrm>
          <a:prstGeom prst="rect">
            <a:avLst/>
          </a:prstGeom>
        </p:spPr>
        <p:txBody>
          <a:bodyPr vert="horz" lIns="83174" tIns="41587" rIns="83174" bIns="415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702"/>
            <a:ext cx="4276135" cy="338061"/>
          </a:xfrm>
          <a:prstGeom prst="rect">
            <a:avLst/>
          </a:prstGeom>
        </p:spPr>
        <p:txBody>
          <a:bodyPr vert="horz" lIns="83174" tIns="41587" rIns="83174" bIns="4158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588714" y="6397702"/>
            <a:ext cx="4274670" cy="338061"/>
          </a:xfrm>
          <a:prstGeom prst="rect">
            <a:avLst/>
          </a:prstGeom>
        </p:spPr>
        <p:txBody>
          <a:bodyPr vert="horz" lIns="83174" tIns="41587" rIns="83174" bIns="41587" rtlCol="0" anchor="b"/>
          <a:lstStyle>
            <a:lvl1pPr algn="r">
              <a:defRPr sz="1100"/>
            </a:lvl1pPr>
          </a:lstStyle>
          <a:p>
            <a:fld id="{F0337BBE-B1BF-42AA-9554-C9FD10096A83}" type="slidenum">
              <a:rPr kumimoji="1" lang="ja-JP" altLang="en-US" smtClean="0"/>
              <a:t>‹#›</a:t>
            </a:fld>
            <a:endParaRPr kumimoji="1" lang="ja-JP" altLang="en-US"/>
          </a:p>
        </p:txBody>
      </p:sp>
    </p:spTree>
    <p:extLst>
      <p:ext uri="{BB962C8B-B14F-4D97-AF65-F5344CB8AC3E}">
        <p14:creationId xmlns:p14="http://schemas.microsoft.com/office/powerpoint/2010/main" val="39562246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337BBE-B1BF-42AA-9554-C9FD10096A83}" type="slidenum">
              <a:rPr kumimoji="1" lang="ja-JP" altLang="en-US" smtClean="0"/>
              <a:t>1</a:t>
            </a:fld>
            <a:endParaRPr kumimoji="1" lang="ja-JP" altLang="en-US"/>
          </a:p>
        </p:txBody>
      </p:sp>
    </p:spTree>
    <p:extLst>
      <p:ext uri="{BB962C8B-B14F-4D97-AF65-F5344CB8AC3E}">
        <p14:creationId xmlns:p14="http://schemas.microsoft.com/office/powerpoint/2010/main" val="134388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41F61AB7-DCAC-CAA4-B0B0-2747A6BBA16B}"/>
              </a:ext>
            </a:extLst>
          </p:cNvPr>
          <p:cNvSpPr/>
          <p:nvPr/>
        </p:nvSpPr>
        <p:spPr>
          <a:xfrm>
            <a:off x="11184714" y="369331"/>
            <a:ext cx="5212446" cy="3052537"/>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Meiryo UI" panose="020B0604030504040204" pitchFamily="50" charset="-128"/>
                <a:ea typeface="Meiryo UI" panose="020B0604030504040204" pitchFamily="50" charset="-128"/>
              </a:rPr>
              <a:t>金額は以下の図を参照のうえ、「総事業費」「自己負担金」「補助額」を間違いのないよう記載してください。</a:t>
            </a:r>
            <a:endParaRPr kumimoji="1" lang="en-US" altLang="ja-JP" sz="1600">
              <a:solidFill>
                <a:schemeClr val="tx1"/>
              </a:solidFill>
              <a:latin typeface="Meiryo UI" panose="020B0604030504040204" pitchFamily="50" charset="-128"/>
              <a:ea typeface="Meiryo UI" panose="020B0604030504040204" pitchFamily="50" charset="-128"/>
            </a:endParaRPr>
          </a:p>
        </p:txBody>
      </p:sp>
      <p:sp>
        <p:nvSpPr>
          <p:cNvPr id="102" name="Freeform 102"/>
          <p:cNvSpPr/>
          <p:nvPr/>
        </p:nvSpPr>
        <p:spPr>
          <a:xfrm>
            <a:off x="347024" y="901560"/>
            <a:ext cx="4968000" cy="536732"/>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000" dirty="0">
                <a:solidFill>
                  <a:schemeClr val="accent1"/>
                </a:solidFill>
                <a:latin typeface="Meiryo UI" panose="020B0604030504040204" pitchFamily="50" charset="-128"/>
                <a:ea typeface="Meiryo UI" panose="020B0604030504040204" pitchFamily="50" charset="-128"/>
              </a:rPr>
              <a:t>様式１</a:t>
            </a:r>
            <a:r>
              <a:rPr lang="en-US" altLang="ja-JP" sz="1000" dirty="0">
                <a:solidFill>
                  <a:schemeClr val="accent1"/>
                </a:solidFill>
                <a:latin typeface="Meiryo UI" panose="020B0604030504040204" pitchFamily="50" charset="-128"/>
                <a:ea typeface="Meiryo UI" panose="020B0604030504040204" pitchFamily="50" charset="-128"/>
              </a:rPr>
              <a:t>-</a:t>
            </a:r>
            <a:r>
              <a:rPr lang="ja-JP" altLang="en-US" sz="1000" dirty="0">
                <a:solidFill>
                  <a:schemeClr val="accent1"/>
                </a:solidFill>
                <a:latin typeface="Meiryo UI" panose="020B0604030504040204" pitchFamily="50" charset="-128"/>
                <a:ea typeface="Meiryo UI" panose="020B0604030504040204" pitchFamily="50" charset="-128"/>
              </a:rPr>
              <a:t>②の事業概要と同じ内容を記載すること（</a:t>
            </a:r>
            <a:r>
              <a:rPr lang="en-US" altLang="ja-JP" sz="1000" dirty="0">
                <a:solidFill>
                  <a:schemeClr val="accent1"/>
                </a:solidFill>
                <a:latin typeface="Meiryo UI" panose="020B0604030504040204" pitchFamily="50" charset="-128"/>
                <a:ea typeface="Meiryo UI" panose="020B0604030504040204" pitchFamily="50" charset="-128"/>
              </a:rPr>
              <a:t>100</a:t>
            </a:r>
            <a:r>
              <a:rPr lang="ja-JP" altLang="en-US" sz="1000" dirty="0">
                <a:solidFill>
                  <a:schemeClr val="accent1"/>
                </a:solidFill>
                <a:latin typeface="Meiryo UI" panose="020B0604030504040204" pitchFamily="50" charset="-128"/>
                <a:ea typeface="Meiryo UI" panose="020B0604030504040204" pitchFamily="50" charset="-128"/>
              </a:rPr>
              <a:t>文字以内）</a:t>
            </a:r>
            <a:endParaRPr lang="en-US" altLang="ja-JP" sz="1000" dirty="0">
              <a:solidFill>
                <a:schemeClr val="accent1"/>
              </a:solidFill>
              <a:latin typeface="Meiryo UI" panose="020B0604030504040204" pitchFamily="50" charset="-128"/>
              <a:ea typeface="Meiryo UI" panose="020B0604030504040204" pitchFamily="50" charset="-128"/>
            </a:endParaRPr>
          </a:p>
        </p:txBody>
      </p:sp>
      <p:sp>
        <p:nvSpPr>
          <p:cNvPr id="108" name="Freeform 108"/>
          <p:cNvSpPr/>
          <p:nvPr/>
        </p:nvSpPr>
        <p:spPr>
          <a:xfrm>
            <a:off x="17253" y="20097"/>
            <a:ext cx="5940000" cy="187312"/>
          </a:xfrm>
          <a:prstGeom prst="rect">
            <a:avLst/>
          </a:prstGeom>
          <a:solidFill>
            <a:srgbClr val="002060"/>
          </a:solidFill>
          <a:ln w="19811">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Ins="72000" anchor="ctr"/>
          <a:lstStyle/>
          <a:p>
            <a:r>
              <a:rPr lang="ja-JP" altLang="en-US" sz="1100" b="1">
                <a:latin typeface="Meiryo UI" panose="020B0604030504040204" pitchFamily="50" charset="-128"/>
                <a:ea typeface="Meiryo UI" panose="020B0604030504040204" pitchFamily="50" charset="-128"/>
              </a:rPr>
              <a:t>観光需要分散のための地域観光資源のコンテンツ化促進事業　</a:t>
            </a:r>
            <a:endParaRPr lang="en-US" altLang="ja-JP" sz="1100">
              <a:solidFill>
                <a:schemeClr val="bg1"/>
              </a:solidFill>
              <a:latin typeface="Meiryo UI" panose="020B0604030504040204" pitchFamily="50" charset="-128"/>
              <a:ea typeface="Meiryo UI" panose="020B0604030504040204" pitchFamily="50" charset="-128"/>
            </a:endParaRPr>
          </a:p>
        </p:txBody>
      </p:sp>
      <p:sp>
        <p:nvSpPr>
          <p:cNvPr id="110" name="Freeform 110"/>
          <p:cNvSpPr/>
          <p:nvPr/>
        </p:nvSpPr>
        <p:spPr>
          <a:xfrm>
            <a:off x="17253" y="237605"/>
            <a:ext cx="5940000" cy="575007"/>
          </a:xfrm>
          <a:prstGeom prst="rect">
            <a:avLst/>
          </a:prstGeom>
          <a:solidFill>
            <a:srgbClr val="F2F2F2">
              <a:alpha val="100000"/>
            </a:srgbClr>
          </a:solidFill>
          <a:ln w="19811">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ja-JP" altLang="en-US" sz="1100" dirty="0">
                <a:solidFill>
                  <a:schemeClr val="tx1"/>
                </a:solidFill>
                <a:latin typeface="Meiryo UI" panose="020B0604030504040204" pitchFamily="50" charset="-128"/>
                <a:ea typeface="Meiryo UI" panose="020B0604030504040204" pitchFamily="50" charset="-128"/>
              </a:rPr>
              <a:t>実施主体名称</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事業名 ：</a:t>
            </a:r>
            <a:r>
              <a:rPr lang="ja-JP" altLang="en-US" sz="1100" dirty="0">
                <a:solidFill>
                  <a:schemeClr val="accent1"/>
                </a:solidFill>
                <a:latin typeface="Meiryo UI" panose="020B0604030504040204" pitchFamily="50" charset="-128"/>
                <a:ea typeface="Meiryo UI" panose="020B0604030504040204" pitchFamily="50" charset="-128"/>
              </a:rPr>
              <a:t>（</a:t>
            </a:r>
            <a:r>
              <a:rPr lang="en-US" altLang="ja-JP" sz="1100" dirty="0">
                <a:solidFill>
                  <a:schemeClr val="accent1"/>
                </a:solidFill>
                <a:latin typeface="Meiryo UI" panose="020B0604030504040204" pitchFamily="50" charset="-128"/>
                <a:ea typeface="Meiryo UI" panose="020B0604030504040204" pitchFamily="50" charset="-128"/>
              </a:rPr>
              <a:t>40</a:t>
            </a:r>
            <a:r>
              <a:rPr lang="ja-JP" altLang="en-US" sz="1100" dirty="0">
                <a:solidFill>
                  <a:schemeClr val="accent1"/>
                </a:solidFill>
                <a:latin typeface="Meiryo UI" panose="020B0604030504040204" pitchFamily="50" charset="-128"/>
                <a:ea typeface="Meiryo UI" panose="020B0604030504040204" pitchFamily="50" charset="-128"/>
              </a:rPr>
              <a:t>字以内） </a:t>
            </a:r>
            <a:r>
              <a:rPr lang="ja-JP" altLang="en-US" sz="1100" dirty="0">
                <a:solidFill>
                  <a:schemeClr val="tx1"/>
                </a:solidFill>
                <a:latin typeface="Meiryo UI" panose="020B0604030504040204" pitchFamily="50" charset="-128"/>
                <a:ea typeface="Meiryo UI" panose="020B0604030504040204" pitchFamily="50" charset="-128"/>
              </a:rPr>
              <a:t>　　　　　　　　　　　　　　　　　　　　　　　　　　　　　　　　　　　　　　　　　　　　　　　　　　　　　　　</a:t>
            </a:r>
            <a:endParaRPr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13" name="Freeform 113"/>
          <p:cNvSpPr/>
          <p:nvPr/>
        </p:nvSpPr>
        <p:spPr>
          <a:xfrm>
            <a:off x="23024" y="901560"/>
            <a:ext cx="324000" cy="536732"/>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事業</a:t>
            </a:r>
            <a:br>
              <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概要</a:t>
            </a:r>
          </a:p>
        </p:txBody>
      </p:sp>
      <p:sp>
        <p:nvSpPr>
          <p:cNvPr id="221" name="Freeform 221"/>
          <p:cNvSpPr/>
          <p:nvPr/>
        </p:nvSpPr>
        <p:spPr>
          <a:xfrm>
            <a:off x="8898659" y="2793839"/>
            <a:ext cx="1726636" cy="1548000"/>
          </a:xfrm>
          <a:prstGeom prst="rect">
            <a:avLst/>
          </a:prstGeom>
          <a:solidFill>
            <a:srgbClr val="FFFFFF">
              <a:alpha val="10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a:solidFill>
                  <a:schemeClr val="tx2">
                    <a:lumMod val="60000"/>
                    <a:lumOff val="40000"/>
                  </a:schemeClr>
                </a:solidFill>
                <a:latin typeface="Meiryo UI" panose="020B0604030504040204" pitchFamily="50" charset="-128"/>
                <a:ea typeface="Meiryo UI" panose="020B0604030504040204" pitchFamily="50" charset="-128"/>
              </a:rPr>
              <a:t>図や写真などを用いて事業実施場所や商品を体験しているイメージを表現すること</a:t>
            </a:r>
            <a:endParaRPr lang="en-US" altLang="ja-JP" sz="10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写真は最大で</a:t>
            </a:r>
            <a:r>
              <a:rPr lang="en-US" altLang="ja-JP" sz="800">
                <a:solidFill>
                  <a:schemeClr val="tx2">
                    <a:lumMod val="60000"/>
                    <a:lumOff val="40000"/>
                  </a:schemeClr>
                </a:solidFill>
                <a:latin typeface="Meiryo UI" panose="020B0604030504040204" pitchFamily="50" charset="-128"/>
                <a:ea typeface="Meiryo UI" panose="020B0604030504040204" pitchFamily="50" charset="-128"/>
              </a:rPr>
              <a:t>2</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点とすること</a:t>
            </a:r>
            <a:endParaRPr lang="en-US" altLang="ja-JP" sz="8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図や写真は、著作権・肖像権等の観点から公表可能なものとすること</a:t>
            </a:r>
            <a:endParaRPr lang="en-US" altLang="ja-JP" sz="8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１枚あたり</a:t>
            </a:r>
            <a:r>
              <a:rPr lang="en-US" altLang="ja-JP" sz="800">
                <a:solidFill>
                  <a:schemeClr val="tx2">
                    <a:lumMod val="60000"/>
                    <a:lumOff val="40000"/>
                  </a:schemeClr>
                </a:solidFill>
                <a:latin typeface="Meiryo UI" panose="020B0604030504040204" pitchFamily="50" charset="-128"/>
                <a:ea typeface="Meiryo UI" panose="020B0604030504040204" pitchFamily="50" charset="-128"/>
              </a:rPr>
              <a:t>1MB</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　</a:t>
            </a:r>
            <a:r>
              <a:rPr lang="en-US" altLang="ja-JP" sz="800">
                <a:solidFill>
                  <a:schemeClr val="tx2">
                    <a:lumMod val="60000"/>
                    <a:lumOff val="40000"/>
                  </a:schemeClr>
                </a:solidFill>
                <a:latin typeface="Meiryo UI" panose="020B0604030504040204" pitchFamily="50" charset="-128"/>
                <a:ea typeface="Meiryo UI" panose="020B0604030504040204" pitchFamily="50" charset="-128"/>
              </a:rPr>
              <a:t>1600×1200</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ピクセル程度</a:t>
            </a:r>
            <a:endParaRPr lang="en-US" altLang="ja-JP" sz="8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※AI</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生成画像は原則として</a:t>
            </a:r>
            <a:br>
              <a:rPr lang="en-US" altLang="ja-JP" sz="800">
                <a:solidFill>
                  <a:schemeClr val="tx2">
                    <a:lumMod val="60000"/>
                    <a:lumOff val="40000"/>
                  </a:schemeClr>
                </a:solidFill>
                <a:latin typeface="Meiryo UI" panose="020B0604030504040204" pitchFamily="50" charset="-128"/>
                <a:ea typeface="Meiryo UI" panose="020B0604030504040204" pitchFamily="50" charset="-128"/>
              </a:rPr>
            </a:b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使用禁止とする</a:t>
            </a:r>
          </a:p>
        </p:txBody>
      </p:sp>
      <p:sp>
        <p:nvSpPr>
          <p:cNvPr id="5" name="Freeform 102">
            <a:extLst>
              <a:ext uri="{FF2B5EF4-FFF2-40B4-BE49-F238E27FC236}">
                <a16:creationId xmlns:a16="http://schemas.microsoft.com/office/drawing/2014/main" id="{A3C0803C-2D6E-AAC4-11B6-1BBA8C7778C4}"/>
              </a:ext>
            </a:extLst>
          </p:cNvPr>
          <p:cNvSpPr/>
          <p:nvPr/>
        </p:nvSpPr>
        <p:spPr>
          <a:xfrm>
            <a:off x="347024" y="1481321"/>
            <a:ext cx="4968000" cy="1897519"/>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様式１の③</a:t>
            </a:r>
            <a:r>
              <a:rPr lang="en-US" altLang="ja-JP" sz="1100">
                <a:solidFill>
                  <a:schemeClr val="accent1"/>
                </a:solidFill>
                <a:latin typeface="Meiryo UI" panose="020B0604030504040204" pitchFamily="50" charset="-128"/>
                <a:ea typeface="Meiryo UI" panose="020B0604030504040204" pitchFamily="50" charset="-128"/>
              </a:rPr>
              <a:t>-2</a:t>
            </a:r>
            <a:r>
              <a:rPr lang="ja-JP" altLang="en-US" sz="1100">
                <a:solidFill>
                  <a:schemeClr val="accent1"/>
                </a:solidFill>
                <a:latin typeface="Meiryo UI" panose="020B0604030504040204" pitchFamily="50" charset="-128"/>
                <a:ea typeface="Meiryo UI" panose="020B0604030504040204" pitchFamily="50" charset="-128"/>
              </a:rPr>
              <a:t>、④</a:t>
            </a:r>
            <a:r>
              <a:rPr lang="en-US" altLang="ja-JP" sz="1100">
                <a:solidFill>
                  <a:schemeClr val="accent1"/>
                </a:solidFill>
                <a:latin typeface="Meiryo UI" panose="020B0604030504040204" pitchFamily="50" charset="-128"/>
                <a:ea typeface="Meiryo UI" panose="020B0604030504040204" pitchFamily="50" charset="-128"/>
              </a:rPr>
              <a:t>-1</a:t>
            </a:r>
            <a:r>
              <a:rPr lang="ja-JP" altLang="en-US" sz="1100">
                <a:solidFill>
                  <a:schemeClr val="accent1"/>
                </a:solidFill>
                <a:latin typeface="Meiryo UI" panose="020B0604030504040204" pitchFamily="50" charset="-128"/>
                <a:ea typeface="Meiryo UI" panose="020B0604030504040204" pitchFamily="50" charset="-128"/>
              </a:rPr>
              <a:t>、④</a:t>
            </a:r>
            <a:r>
              <a:rPr lang="en-US" altLang="ja-JP" sz="1100">
                <a:solidFill>
                  <a:schemeClr val="accent1"/>
                </a:solidFill>
                <a:latin typeface="Meiryo UI" panose="020B0604030504040204" pitchFamily="50" charset="-128"/>
                <a:ea typeface="Meiryo UI" panose="020B0604030504040204" pitchFamily="50" charset="-128"/>
              </a:rPr>
              <a:t>-3</a:t>
            </a:r>
            <a:r>
              <a:rPr lang="ja-JP" altLang="en-US" sz="1100">
                <a:solidFill>
                  <a:schemeClr val="accent1"/>
                </a:solidFill>
                <a:latin typeface="Meiryo UI" panose="020B0604030504040204" pitchFamily="50" charset="-128"/>
                <a:ea typeface="Meiryo UI" panose="020B0604030504040204" pitchFamily="50" charset="-128"/>
              </a:rPr>
              <a:t>に記載した内容のポイントを記載すること</a:t>
            </a:r>
            <a:endParaRPr lang="en-US" altLang="ja-JP" sz="1100">
              <a:solidFill>
                <a:schemeClr val="accent1"/>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（１）ターゲット</a:t>
            </a:r>
            <a:endParaRPr lang="en-US" altLang="ja-JP" sz="1100">
              <a:solidFill>
                <a:schemeClr val="tx1"/>
              </a:solidFill>
              <a:latin typeface="Meiryo UI" panose="020B0604030504040204" pitchFamily="50" charset="-128"/>
              <a:ea typeface="Meiryo UI" panose="020B0604030504040204" pitchFamily="50" charset="-128"/>
            </a:endParaRPr>
          </a:p>
          <a:p>
            <a:r>
              <a:rPr lang="ja-JP" altLang="en-US" sz="1100">
                <a:solidFill>
                  <a:schemeClr val="accent1"/>
                </a:solidFill>
                <a:latin typeface="Meiryo UI" panose="020B0604030504040204" pitchFamily="50" charset="-128"/>
                <a:ea typeface="Meiryo UI" panose="020B0604030504040204" pitchFamily="50" charset="-128"/>
              </a:rPr>
              <a:t> （例）台湾在住の</a:t>
            </a:r>
            <a:r>
              <a:rPr lang="en-US" altLang="ja-JP" sz="1100">
                <a:solidFill>
                  <a:schemeClr val="accent1"/>
                </a:solidFill>
                <a:latin typeface="Meiryo UI" panose="020B0604030504040204" pitchFamily="50" charset="-128"/>
                <a:ea typeface="Meiryo UI" panose="020B0604030504040204" pitchFamily="50" charset="-128"/>
              </a:rPr>
              <a:t>30</a:t>
            </a:r>
            <a:r>
              <a:rPr lang="ja-JP" altLang="en-US" sz="1100">
                <a:solidFill>
                  <a:schemeClr val="accent1"/>
                </a:solidFill>
                <a:latin typeface="Meiryo UI" panose="020B0604030504040204" pitchFamily="50" charset="-128"/>
                <a:ea typeface="Meiryo UI" panose="020B0604030504040204" pitchFamily="50" charset="-128"/>
              </a:rPr>
              <a:t>代から</a:t>
            </a:r>
            <a:r>
              <a:rPr lang="en-US" altLang="ja-JP" sz="1100">
                <a:solidFill>
                  <a:schemeClr val="accent1"/>
                </a:solidFill>
                <a:latin typeface="Meiryo UI" panose="020B0604030504040204" pitchFamily="50" charset="-128"/>
                <a:ea typeface="Meiryo UI" panose="020B0604030504040204" pitchFamily="50" charset="-128"/>
              </a:rPr>
              <a:t>50</a:t>
            </a:r>
            <a:r>
              <a:rPr lang="ja-JP" altLang="en-US" sz="1100">
                <a:solidFill>
                  <a:schemeClr val="accent1"/>
                </a:solidFill>
                <a:latin typeface="Meiryo UI" panose="020B0604030504040204" pitchFamily="50" charset="-128"/>
                <a:ea typeface="Meiryo UI" panose="020B0604030504040204" pitchFamily="50" charset="-128"/>
              </a:rPr>
              <a:t>代の方々。成人のみグループで来島リピーターを想定。</a:t>
            </a:r>
            <a:endParaRPr lang="en-US" altLang="ja-JP" sz="1100">
              <a:solidFill>
                <a:schemeClr val="accent1"/>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（２）活用する地域資源</a:t>
            </a:r>
            <a:endParaRPr lang="en-US" altLang="ja-JP" sz="1100">
              <a:solidFill>
                <a:schemeClr val="tx1"/>
              </a:solidFill>
              <a:latin typeface="Meiryo UI" panose="020B0604030504040204" pitchFamily="50" charset="-128"/>
              <a:ea typeface="Meiryo UI" panose="020B0604030504040204" pitchFamily="50" charset="-128"/>
            </a:endParaRPr>
          </a:p>
          <a:p>
            <a:r>
              <a:rPr lang="ja-JP" altLang="en-US" sz="1100">
                <a:solidFill>
                  <a:schemeClr val="accent1"/>
                </a:solidFill>
                <a:latin typeface="Meiryo UI" panose="020B0604030504040204" pitchFamily="50" charset="-128"/>
                <a:ea typeface="Meiryo UI" panose="020B0604030504040204" pitchFamily="50" charset="-128"/>
              </a:rPr>
              <a:t> （例）</a:t>
            </a:r>
            <a:r>
              <a:rPr lang="en-US" altLang="ja-JP" sz="1100">
                <a:solidFill>
                  <a:schemeClr val="accent1"/>
                </a:solidFill>
                <a:latin typeface="Meiryo UI" panose="020B0604030504040204" pitchFamily="50" charset="-128"/>
                <a:ea typeface="Meiryo UI" panose="020B0604030504040204" pitchFamily="50" charset="-128"/>
              </a:rPr>
              <a:t>C</a:t>
            </a:r>
            <a:r>
              <a:rPr lang="ja-JP" altLang="en-US" sz="1100">
                <a:solidFill>
                  <a:schemeClr val="accent1"/>
                </a:solidFill>
                <a:latin typeface="Meiryo UI" panose="020B0604030504040204" pitchFamily="50" charset="-128"/>
                <a:ea typeface="Meiryo UI" panose="020B0604030504040204" pitchFamily="50" charset="-128"/>
              </a:rPr>
              <a:t>湾の海洋資源、○○神社○○国立公園、○○サイクリングロード</a:t>
            </a:r>
            <a:endParaRPr lang="en-US" altLang="ja-JP" sz="1100">
              <a:solidFill>
                <a:schemeClr val="accent1"/>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（３）造成や販路開拓を行う予定の観光コンテンツの概要および想定価格</a:t>
            </a:r>
            <a:endParaRPr lang="en-US" altLang="ja-JP" sz="1100">
              <a:solidFill>
                <a:schemeClr val="tx1"/>
              </a:solidFill>
              <a:latin typeface="Meiryo UI" panose="020B0604030504040204" pitchFamily="50" charset="-128"/>
              <a:ea typeface="Meiryo UI" panose="020B0604030504040204" pitchFamily="50" charset="-128"/>
            </a:endParaRPr>
          </a:p>
          <a:p>
            <a:r>
              <a:rPr lang="ja-JP" altLang="en-US" sz="1100">
                <a:solidFill>
                  <a:schemeClr val="accent1"/>
                </a:solidFill>
                <a:latin typeface="Meiryo UI" panose="020B0604030504040204" pitchFamily="50" charset="-128"/>
                <a:ea typeface="Meiryo UI" panose="020B0604030504040204" pitchFamily="50" charset="-128"/>
              </a:rPr>
              <a:t>　（例）①手つかずの自然ダイビングスポット「</a:t>
            </a:r>
            <a:r>
              <a:rPr lang="en-US" altLang="ja-JP" sz="1100">
                <a:solidFill>
                  <a:schemeClr val="accent1"/>
                </a:solidFill>
                <a:latin typeface="Meiryo UI" panose="020B0604030504040204" pitchFamily="50" charset="-128"/>
                <a:ea typeface="Meiryo UI" panose="020B0604030504040204" pitchFamily="50" charset="-128"/>
              </a:rPr>
              <a:t>C</a:t>
            </a:r>
            <a:r>
              <a:rPr lang="ja-JP" altLang="en-US" sz="1100">
                <a:solidFill>
                  <a:schemeClr val="accent1"/>
                </a:solidFill>
                <a:latin typeface="Meiryo UI" panose="020B0604030504040204" pitchFamily="50" charset="-128"/>
                <a:ea typeface="Meiryo UI" panose="020B0604030504040204" pitchFamily="50" charset="-128"/>
              </a:rPr>
              <a:t>湾」や島内唯一の○○神社へ地元ダイバーと一緒に訪れ触れる唯一無二の体験する</a:t>
            </a:r>
            <a:r>
              <a:rPr lang="en-US" altLang="ja-JP" sz="1100">
                <a:solidFill>
                  <a:schemeClr val="accent1"/>
                </a:solidFill>
                <a:latin typeface="Meiryo UI" panose="020B0604030504040204" pitchFamily="50" charset="-128"/>
                <a:ea typeface="Meiryo UI" panose="020B0604030504040204" pitchFamily="50" charset="-128"/>
              </a:rPr>
              <a:t>2</a:t>
            </a:r>
            <a:r>
              <a:rPr lang="ja-JP" altLang="en-US" sz="1100">
                <a:solidFill>
                  <a:schemeClr val="accent1"/>
                </a:solidFill>
                <a:latin typeface="Meiryo UI" panose="020B0604030504040204" pitchFamily="50" charset="-128"/>
                <a:ea typeface="Meiryo UI" panose="020B0604030504040204" pitchFamily="50" charset="-128"/>
              </a:rPr>
              <a:t>泊</a:t>
            </a:r>
            <a:r>
              <a:rPr lang="en-US" altLang="ja-JP" sz="1100">
                <a:solidFill>
                  <a:schemeClr val="accent1"/>
                </a:solidFill>
                <a:latin typeface="Meiryo UI" panose="020B0604030504040204" pitchFamily="50" charset="-128"/>
                <a:ea typeface="Meiryo UI" panose="020B0604030504040204" pitchFamily="50" charset="-128"/>
              </a:rPr>
              <a:t>3</a:t>
            </a:r>
            <a:r>
              <a:rPr lang="ja-JP" altLang="en-US" sz="1100">
                <a:solidFill>
                  <a:schemeClr val="accent1"/>
                </a:solidFill>
                <a:latin typeface="Meiryo UI" panose="020B0604030504040204" pitchFamily="50" charset="-128"/>
                <a:ea typeface="Meiryo UI" panose="020B0604030504040204" pitchFamily="50" charset="-128"/>
              </a:rPr>
              <a:t>日　</a:t>
            </a:r>
            <a:r>
              <a:rPr lang="en-US" altLang="ja-JP" sz="1100">
                <a:solidFill>
                  <a:schemeClr val="accent1"/>
                </a:solidFill>
                <a:latin typeface="Meiryo UI" panose="020B0604030504040204" pitchFamily="50" charset="-128"/>
                <a:ea typeface="Meiryo UI" panose="020B0604030504040204" pitchFamily="50" charset="-128"/>
              </a:rPr>
              <a:t>【○○</a:t>
            </a:r>
            <a:r>
              <a:rPr lang="ja-JP" altLang="en-US" sz="1100">
                <a:solidFill>
                  <a:schemeClr val="accent1"/>
                </a:solidFill>
                <a:latin typeface="Meiryo UI" panose="020B0604030504040204" pitchFamily="50" charset="-128"/>
                <a:ea typeface="Meiryo UI" panose="020B0604030504040204" pitchFamily="50" charset="-128"/>
              </a:rPr>
              <a:t>万円</a:t>
            </a:r>
            <a:r>
              <a:rPr lang="en-US" altLang="ja-JP" sz="1100">
                <a:solidFill>
                  <a:schemeClr val="accent1"/>
                </a:solidFill>
                <a:latin typeface="Meiryo UI" panose="020B0604030504040204" pitchFamily="50" charset="-128"/>
                <a:ea typeface="Meiryo UI" panose="020B0604030504040204" pitchFamily="50" charset="-128"/>
              </a:rPr>
              <a:t>】</a:t>
            </a:r>
          </a:p>
          <a:p>
            <a:r>
              <a:rPr lang="ja-JP" altLang="en-US" sz="1100">
                <a:solidFill>
                  <a:schemeClr val="accent1"/>
                </a:solidFill>
                <a:latin typeface="Meiryo UI" panose="020B0604030504040204" pitchFamily="50" charset="-128"/>
                <a:ea typeface="Meiryo UI" panose="020B0604030504040204" pitchFamily="50" charset="-128"/>
              </a:rPr>
              <a:t>　　　　　　　　 ②</a:t>
            </a:r>
            <a:r>
              <a:rPr lang="en-US" altLang="ja-JP" sz="1100">
                <a:solidFill>
                  <a:schemeClr val="accent1"/>
                </a:solidFill>
                <a:latin typeface="Meiryo UI" panose="020B0604030504040204" pitchFamily="50" charset="-128"/>
                <a:ea typeface="Meiryo UI" panose="020B0604030504040204" pitchFamily="50" charset="-128"/>
              </a:rPr>
              <a:t>C</a:t>
            </a:r>
            <a:r>
              <a:rPr lang="ja-JP" altLang="en-US" sz="1100">
                <a:solidFill>
                  <a:schemeClr val="accent1"/>
                </a:solidFill>
                <a:latin typeface="Meiryo UI" panose="020B0604030504040204" pitchFamily="50" charset="-128"/>
                <a:ea typeface="Meiryo UI" panose="020B0604030504040204" pitchFamily="50" charset="-128"/>
              </a:rPr>
              <a:t>湾周遊。。。コンテンツ６時間</a:t>
            </a:r>
            <a:r>
              <a:rPr lang="en-US" altLang="ja-JP" sz="1100">
                <a:solidFill>
                  <a:schemeClr val="accent1"/>
                </a:solidFill>
                <a:latin typeface="Meiryo UI" panose="020B0604030504040204" pitchFamily="50" charset="-128"/>
                <a:ea typeface="Meiryo UI" panose="020B0604030504040204" pitchFamily="50" charset="-128"/>
              </a:rPr>
              <a:t>【</a:t>
            </a:r>
            <a:r>
              <a:rPr lang="ja-JP" altLang="en-US" sz="1100">
                <a:solidFill>
                  <a:schemeClr val="accent1"/>
                </a:solidFill>
                <a:latin typeface="Meiryo UI" panose="020B0604030504040204" pitchFamily="50" charset="-128"/>
                <a:ea typeface="Meiryo UI" panose="020B0604030504040204" pitchFamily="50" charset="-128"/>
              </a:rPr>
              <a:t>○万円</a:t>
            </a:r>
            <a:r>
              <a:rPr lang="en-US" altLang="ja-JP" sz="1100">
                <a:solidFill>
                  <a:schemeClr val="accent1"/>
                </a:solidFill>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ü"/>
            </a:pPr>
            <a:endParaRPr lang="en-US" altLang="ja-JP" sz="110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a:solidFill>
                <a:schemeClr val="accent1"/>
              </a:solidFill>
              <a:latin typeface="Meiryo UI" panose="020B0604030504040204" pitchFamily="50" charset="-128"/>
              <a:ea typeface="Meiryo UI" panose="020B0604030504040204" pitchFamily="50" charset="-128"/>
            </a:endParaRPr>
          </a:p>
        </p:txBody>
      </p:sp>
      <p:sp>
        <p:nvSpPr>
          <p:cNvPr id="6" name="Freeform 113">
            <a:extLst>
              <a:ext uri="{FF2B5EF4-FFF2-40B4-BE49-F238E27FC236}">
                <a16:creationId xmlns:a16="http://schemas.microsoft.com/office/drawing/2014/main" id="{CC56BD19-85FD-5E6B-80AE-968CE26CFBC0}"/>
              </a:ext>
            </a:extLst>
          </p:cNvPr>
          <p:cNvSpPr/>
          <p:nvPr/>
        </p:nvSpPr>
        <p:spPr>
          <a:xfrm>
            <a:off x="23025" y="1481321"/>
            <a:ext cx="324000" cy="1897519"/>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観光コンテンツの概要</a:t>
            </a:r>
            <a:endParaRPr lang="en-US" altLang="ja-JP" sz="1050" b="1" strike="sngStrike">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Freeform 102">
            <a:extLst>
              <a:ext uri="{FF2B5EF4-FFF2-40B4-BE49-F238E27FC236}">
                <a16:creationId xmlns:a16="http://schemas.microsoft.com/office/drawing/2014/main" id="{E48B9D67-ECAD-112F-D953-597FCC2DE17D}"/>
              </a:ext>
            </a:extLst>
          </p:cNvPr>
          <p:cNvSpPr/>
          <p:nvPr/>
        </p:nvSpPr>
        <p:spPr>
          <a:xfrm>
            <a:off x="5682328" y="4388126"/>
            <a:ext cx="2319663" cy="313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様式１の①</a:t>
            </a:r>
            <a:r>
              <a:rPr lang="en-US" altLang="ja-JP" sz="1100">
                <a:solidFill>
                  <a:schemeClr val="accent1"/>
                </a:solidFill>
                <a:latin typeface="Meiryo UI" panose="020B0604030504040204" pitchFamily="50" charset="-128"/>
                <a:ea typeface="Meiryo UI" panose="020B0604030504040204" pitchFamily="50" charset="-128"/>
              </a:rPr>
              <a:t>-6</a:t>
            </a:r>
            <a:r>
              <a:rPr lang="ja-JP" altLang="en-US" sz="1100">
                <a:solidFill>
                  <a:schemeClr val="accent1"/>
                </a:solidFill>
                <a:latin typeface="Meiryo UI" panose="020B0604030504040204" pitchFamily="50" charset="-128"/>
                <a:ea typeface="Meiryo UI" panose="020B0604030504040204" pitchFamily="50" charset="-128"/>
              </a:rPr>
              <a:t>（実施主体）および①</a:t>
            </a:r>
            <a:r>
              <a:rPr lang="en-US" altLang="ja-JP" sz="1100">
                <a:solidFill>
                  <a:schemeClr val="accent1"/>
                </a:solidFill>
                <a:latin typeface="Meiryo UI" panose="020B0604030504040204" pitchFamily="50" charset="-128"/>
                <a:ea typeface="Meiryo UI" panose="020B0604030504040204" pitchFamily="50" charset="-128"/>
              </a:rPr>
              <a:t>-7</a:t>
            </a:r>
            <a:r>
              <a:rPr lang="ja-JP" altLang="en-US" sz="1100">
                <a:solidFill>
                  <a:schemeClr val="accent1"/>
                </a:solidFill>
                <a:latin typeface="Meiryo UI" panose="020B0604030504040204" pitchFamily="50" charset="-128"/>
                <a:ea typeface="Meiryo UI" panose="020B0604030504040204" pitchFamily="50" charset="-128"/>
              </a:rPr>
              <a:t>（連携先）を、意思決定体制や責任分掌・費目及び支払い額がわかるよう示すること（ブロック図などを用いてもよい）</a:t>
            </a:r>
            <a:endParaRPr lang="en-US" altLang="ja-JP" sz="110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連携先は網羅的に記載すること。また責任分掌などは連携先から合意が取れている内容のみを記載すること（以下例）</a:t>
            </a:r>
          </a:p>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実施主体</a:t>
            </a:r>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株式会社</a:t>
            </a:r>
            <a:r>
              <a:rPr lang="en-US" altLang="ja-JP" sz="1100">
                <a:solidFill>
                  <a:schemeClr val="tx2">
                    <a:lumMod val="60000"/>
                    <a:lumOff val="40000"/>
                  </a:schemeClr>
                </a:solidFill>
                <a:latin typeface="Meiryo UI" panose="020B0604030504040204" pitchFamily="50" charset="-128"/>
                <a:ea typeface="Meiryo UI" panose="020B0604030504040204" pitchFamily="50" charset="-128"/>
              </a:rPr>
              <a:t>AAA</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ダイビング</a:t>
            </a:r>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（役割）</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商品造成の主幹、ダイビングツアーの催行</a:t>
            </a:r>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連携先①</a:t>
            </a:r>
            <a:r>
              <a:rPr lang="en-US" altLang="ja-JP" sz="1100">
                <a:solidFill>
                  <a:schemeClr val="tx1"/>
                </a:solidFill>
                <a:latin typeface="Meiryo UI" panose="020B0604030504040204" pitchFamily="50" charset="-128"/>
                <a:ea typeface="Meiryo UI" panose="020B0604030504040204" pitchFamily="50" charset="-128"/>
              </a:rPr>
              <a:t>】</a:t>
            </a:r>
            <a:r>
              <a:rPr lang="en-US" altLang="ja-JP" sz="1100">
                <a:solidFill>
                  <a:schemeClr val="tx2">
                    <a:lumMod val="60000"/>
                    <a:lumOff val="40000"/>
                  </a:schemeClr>
                </a:solidFill>
                <a:latin typeface="Meiryo UI" panose="020B0604030504040204" pitchFamily="50" charset="-128"/>
                <a:ea typeface="Meiryo UI" panose="020B0604030504040204" pitchFamily="50" charset="-128"/>
              </a:rPr>
              <a:t>BBB</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ツアー</a:t>
            </a:r>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（役割）</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ツアー販売管理および多言語対応支援</a:t>
            </a:r>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委託費○○</a:t>
            </a:r>
            <a:r>
              <a:rPr lang="ja-JP" altLang="en-US" sz="1100">
                <a:solidFill>
                  <a:schemeClr val="tx1"/>
                </a:solidFill>
                <a:latin typeface="Meiryo UI" panose="020B0604030504040204" pitchFamily="50" charset="-128"/>
                <a:ea typeface="Meiryo UI" panose="020B0604030504040204" pitchFamily="50" charset="-128"/>
              </a:rPr>
              <a:t>円</a:t>
            </a:r>
            <a:r>
              <a:rPr lang="en-US" altLang="ja-JP" sz="1100">
                <a:solidFill>
                  <a:schemeClr val="tx1"/>
                </a:solidFill>
                <a:latin typeface="Meiryo UI" panose="020B0604030504040204" pitchFamily="50" charset="-128"/>
                <a:ea typeface="Meiryo UI" panose="020B0604030504040204" pitchFamily="50" charset="-128"/>
              </a:rPr>
              <a:t>]</a:t>
            </a:r>
          </a:p>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連携先②</a:t>
            </a:r>
            <a:r>
              <a:rPr lang="en-US" altLang="ja-JP" sz="1100">
                <a:solidFill>
                  <a:schemeClr val="tx1"/>
                </a:solidFill>
                <a:latin typeface="Meiryo UI" panose="020B0604030504040204" pitchFamily="50" charset="-128"/>
                <a:ea typeface="Meiryo UI" panose="020B0604030504040204" pitchFamily="50" charset="-128"/>
              </a:rPr>
              <a:t>】 </a:t>
            </a:r>
            <a:r>
              <a:rPr lang="en-US" altLang="ja-JP" sz="1100">
                <a:solidFill>
                  <a:schemeClr val="tx2">
                    <a:lumMod val="60000"/>
                    <a:lumOff val="40000"/>
                  </a:schemeClr>
                </a:solidFill>
                <a:latin typeface="Meiryo UI" panose="020B0604030504040204" pitchFamily="50" charset="-128"/>
                <a:ea typeface="Meiryo UI" panose="020B0604030504040204" pitchFamily="50" charset="-128"/>
              </a:rPr>
              <a:t>CCC</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文化研究所</a:t>
            </a:r>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（役割）</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ツアー内ガイダンス内容監修</a:t>
            </a:r>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謝金○○</a:t>
            </a:r>
            <a:r>
              <a:rPr lang="ja-JP" altLang="en-US" sz="1100">
                <a:solidFill>
                  <a:schemeClr val="tx1"/>
                </a:solidFill>
                <a:latin typeface="Meiryo UI" panose="020B0604030504040204" pitchFamily="50" charset="-128"/>
                <a:ea typeface="Meiryo UI" panose="020B0604030504040204" pitchFamily="50" charset="-128"/>
              </a:rPr>
              <a:t>円</a:t>
            </a:r>
            <a:r>
              <a:rPr lang="en-US" altLang="ja-JP" sz="1100">
                <a:solidFill>
                  <a:schemeClr val="tx1"/>
                </a:solidFill>
                <a:latin typeface="Meiryo UI" panose="020B0604030504040204" pitchFamily="50" charset="-128"/>
                <a:ea typeface="Meiryo UI" panose="020B0604030504040204" pitchFamily="50" charset="-128"/>
              </a:rPr>
              <a:t>]…</a:t>
            </a:r>
          </a:p>
          <a:p>
            <a:endParaRPr lang="en-US" altLang="ja-JP" sz="1100">
              <a:solidFill>
                <a:schemeClr val="tx1"/>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p:txBody>
      </p:sp>
      <p:sp>
        <p:nvSpPr>
          <p:cNvPr id="8" name="Freeform 113">
            <a:extLst>
              <a:ext uri="{FF2B5EF4-FFF2-40B4-BE49-F238E27FC236}">
                <a16:creationId xmlns:a16="http://schemas.microsoft.com/office/drawing/2014/main" id="{512FBE7D-3C07-E2FE-161E-CED6EAF44D5F}"/>
              </a:ext>
            </a:extLst>
          </p:cNvPr>
          <p:cNvSpPr/>
          <p:nvPr/>
        </p:nvSpPr>
        <p:spPr>
          <a:xfrm>
            <a:off x="5358329" y="4388126"/>
            <a:ext cx="324000" cy="313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事業実施体制</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Freeform 102">
            <a:extLst>
              <a:ext uri="{FF2B5EF4-FFF2-40B4-BE49-F238E27FC236}">
                <a16:creationId xmlns:a16="http://schemas.microsoft.com/office/drawing/2014/main" id="{C6DBB1AC-FD5E-ED10-870D-AAF523A6E680}"/>
              </a:ext>
            </a:extLst>
          </p:cNvPr>
          <p:cNvSpPr/>
          <p:nvPr/>
        </p:nvSpPr>
        <p:spPr>
          <a:xfrm>
            <a:off x="5702505" y="901559"/>
            <a:ext cx="4968000" cy="79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様式１の②（事業実施背景）のポイントを記載すること</a:t>
            </a:r>
          </a:p>
          <a:p>
            <a:pPr marL="171450" indent="-171450">
              <a:buFont typeface="Wingdings" panose="05000000000000000000" pitchFamily="2" charset="2"/>
              <a:buChar char="ü"/>
            </a:pPr>
            <a:endParaRPr lang="ja-JP" altLang="en-US" sz="1100">
              <a:solidFill>
                <a:schemeClr val="accent1"/>
              </a:solidFill>
              <a:latin typeface="Meiryo UI" panose="020B0604030504040204" pitchFamily="50" charset="-128"/>
              <a:ea typeface="Meiryo UI" panose="020B0604030504040204" pitchFamily="50" charset="-128"/>
            </a:endParaRPr>
          </a:p>
        </p:txBody>
      </p:sp>
      <p:sp>
        <p:nvSpPr>
          <p:cNvPr id="10" name="Freeform 113">
            <a:extLst>
              <a:ext uri="{FF2B5EF4-FFF2-40B4-BE49-F238E27FC236}">
                <a16:creationId xmlns:a16="http://schemas.microsoft.com/office/drawing/2014/main" id="{3DCB4ECE-3904-FA9C-075A-CE9A07C4AE5F}"/>
              </a:ext>
            </a:extLst>
          </p:cNvPr>
          <p:cNvSpPr/>
          <p:nvPr/>
        </p:nvSpPr>
        <p:spPr>
          <a:xfrm>
            <a:off x="5358329" y="901560"/>
            <a:ext cx="324000" cy="79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地域の課題</a:t>
            </a:r>
            <a:br>
              <a:rPr lang="en-US" altLang="ja-JP" sz="1050" b="1">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と現状</a:t>
            </a:r>
          </a:p>
        </p:txBody>
      </p:sp>
      <p:sp>
        <p:nvSpPr>
          <p:cNvPr id="11" name="Freeform 102">
            <a:extLst>
              <a:ext uri="{FF2B5EF4-FFF2-40B4-BE49-F238E27FC236}">
                <a16:creationId xmlns:a16="http://schemas.microsoft.com/office/drawing/2014/main" id="{636755EF-D436-FB2F-DBBA-F8923AADEA79}"/>
              </a:ext>
            </a:extLst>
          </p:cNvPr>
          <p:cNvSpPr/>
          <p:nvPr/>
        </p:nvSpPr>
        <p:spPr>
          <a:xfrm>
            <a:off x="347024" y="5720126"/>
            <a:ext cx="4968000" cy="1800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en-US" altLang="ja-JP" sz="1100" b="1">
                <a:solidFill>
                  <a:schemeClr val="accent1"/>
                </a:solidFill>
                <a:latin typeface="Meiryo UI" panose="020B0604030504040204" pitchFamily="50" charset="-128"/>
                <a:ea typeface="Meiryo UI" panose="020B0604030504040204" pitchFamily="50" charset="-128"/>
                <a:cs typeface="MeiryoUI"/>
              </a:rPr>
              <a:t>※</a:t>
            </a:r>
            <a:r>
              <a:rPr lang="ja-JP" altLang="en-US" sz="1100" b="1">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区分</a:t>
            </a:r>
            <a:r>
              <a:rPr lang="en-US" altLang="ja-JP" sz="1100" b="1">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3</a:t>
            </a:r>
            <a:r>
              <a:rPr lang="ja-JP" altLang="en-US" sz="1100" b="1">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の場合記入必須、他類型での申請の場合削除可</a:t>
            </a:r>
            <a:endParaRPr lang="en-US" altLang="ja-JP" sz="1100" b="1" i="0" spc="0" baseline="0">
              <a:solidFill>
                <a:schemeClr val="accent1"/>
              </a:solidFill>
              <a:latin typeface="Meiryo UI" panose="020B0604030504040204" pitchFamily="50" charset="-128"/>
              <a:ea typeface="Meiryo UI" panose="020B0604030504040204" pitchFamily="50" charset="-128"/>
              <a:cs typeface="MeiryoUI"/>
            </a:endParaRPr>
          </a:p>
          <a:p>
            <a:pPr marL="171450" indent="-171450">
              <a:buFont typeface="Wingdings" panose="05000000000000000000" pitchFamily="2" charset="2"/>
              <a:buChar char="ü"/>
            </a:pPr>
            <a:r>
              <a:rPr lang="ja-JP" altLang="en-US" sz="1100" b="0" i="0" spc="0" baseline="0">
                <a:solidFill>
                  <a:schemeClr val="accent1"/>
                </a:solidFill>
                <a:latin typeface="Meiryo UI" panose="020B0604030504040204" pitchFamily="50" charset="-128"/>
                <a:ea typeface="Meiryo UI" panose="020B0604030504040204" pitchFamily="50" charset="-128"/>
                <a:cs typeface="MeiryoUI"/>
              </a:rPr>
              <a:t>前年度事業で造成したコンテンツの販路開拓などを行う区分３で提案する場合は、必ず以下について記載すること</a:t>
            </a:r>
            <a:endParaRPr lang="en-US" altLang="ja-JP" sz="1100" b="0" i="0" spc="0" baseline="0">
              <a:solidFill>
                <a:schemeClr val="accent1"/>
              </a:solidFill>
              <a:latin typeface="Meiryo UI" panose="020B0604030504040204" pitchFamily="50" charset="-128"/>
              <a:ea typeface="Meiryo UI" panose="020B0604030504040204" pitchFamily="50" charset="-128"/>
              <a:cs typeface="MeiryoUI"/>
            </a:endParaRPr>
          </a:p>
          <a:p>
            <a:pPr marL="628650" lvl="1"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cs typeface="MeiryoUI"/>
              </a:rPr>
              <a:t>前年度事業の名称</a:t>
            </a:r>
            <a:endParaRPr lang="en-US" altLang="ja-JP" sz="1100">
              <a:solidFill>
                <a:schemeClr val="accent1"/>
              </a:solidFill>
              <a:latin typeface="Meiryo UI" panose="020B0604030504040204" pitchFamily="50" charset="-128"/>
              <a:ea typeface="Meiryo UI" panose="020B0604030504040204" pitchFamily="50" charset="-128"/>
              <a:cs typeface="MeiryoUI"/>
            </a:endParaRPr>
          </a:p>
          <a:p>
            <a:pPr marL="628650" lvl="1" indent="-171450">
              <a:buFont typeface="Wingdings" panose="05000000000000000000" pitchFamily="2" charset="2"/>
              <a:buChar char="ü"/>
            </a:pPr>
            <a:r>
              <a:rPr lang="ja-JP" altLang="en-US" sz="1100" b="0" i="0" spc="0" baseline="0">
                <a:solidFill>
                  <a:schemeClr val="accent1"/>
                </a:solidFill>
                <a:latin typeface="Meiryo UI" panose="020B0604030504040204" pitchFamily="50" charset="-128"/>
                <a:ea typeface="Meiryo UI" panose="020B0604030504040204" pitchFamily="50" charset="-128"/>
                <a:cs typeface="MeiryoUI"/>
              </a:rPr>
              <a:t>前年度事業の成果、課題</a:t>
            </a:r>
            <a:endParaRPr lang="en-US" altLang="ja-JP" sz="1100" b="0" i="0" spc="0" baseline="0">
              <a:solidFill>
                <a:schemeClr val="accent1"/>
              </a:solidFill>
              <a:latin typeface="Meiryo UI" panose="020B0604030504040204" pitchFamily="50" charset="-128"/>
              <a:ea typeface="Meiryo UI" panose="020B0604030504040204" pitchFamily="50" charset="-128"/>
              <a:cs typeface="MeiryoUI"/>
            </a:endParaRPr>
          </a:p>
        </p:txBody>
      </p:sp>
      <p:sp>
        <p:nvSpPr>
          <p:cNvPr id="12" name="Freeform 113">
            <a:extLst>
              <a:ext uri="{FF2B5EF4-FFF2-40B4-BE49-F238E27FC236}">
                <a16:creationId xmlns:a16="http://schemas.microsoft.com/office/drawing/2014/main" id="{08E62C19-D954-3091-721E-F200F5526F25}"/>
              </a:ext>
            </a:extLst>
          </p:cNvPr>
          <p:cNvSpPr/>
          <p:nvPr/>
        </p:nvSpPr>
        <p:spPr>
          <a:xfrm>
            <a:off x="23025" y="5720126"/>
            <a:ext cx="324000" cy="1800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過年度の取組概要</a:t>
            </a:r>
          </a:p>
        </p:txBody>
      </p:sp>
      <p:sp>
        <p:nvSpPr>
          <p:cNvPr id="13" name="Freeform 102">
            <a:extLst>
              <a:ext uri="{FF2B5EF4-FFF2-40B4-BE49-F238E27FC236}">
                <a16:creationId xmlns:a16="http://schemas.microsoft.com/office/drawing/2014/main" id="{A28A3A13-074C-4573-6E36-F43BCAA7311E}"/>
              </a:ext>
            </a:extLst>
          </p:cNvPr>
          <p:cNvSpPr/>
          <p:nvPr/>
        </p:nvSpPr>
        <p:spPr>
          <a:xfrm>
            <a:off x="347023" y="3421869"/>
            <a:ext cx="4968000" cy="2255229"/>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ja-JP" altLang="en-US" sz="1100">
                <a:solidFill>
                  <a:schemeClr val="tx1"/>
                </a:solidFill>
                <a:latin typeface="Meiryo UI" panose="020B0604030504040204" pitchFamily="50" charset="-128"/>
                <a:ea typeface="Meiryo UI" panose="020B0604030504040204" pitchFamily="50" charset="-128"/>
              </a:rPr>
              <a:t>（１）事業スケジュール（フォントサイズ</a:t>
            </a:r>
            <a:r>
              <a:rPr lang="en-US" altLang="ja-JP" sz="1100">
                <a:solidFill>
                  <a:schemeClr val="tx1"/>
                </a:solidFill>
                <a:latin typeface="Meiryo UI" panose="020B0604030504040204" pitchFamily="50" charset="-128"/>
                <a:ea typeface="Meiryo UI" panose="020B0604030504040204" pitchFamily="50" charset="-128"/>
              </a:rPr>
              <a:t>6.5pt</a:t>
            </a:r>
            <a:r>
              <a:rPr lang="ja-JP" altLang="en-US" sz="1100">
                <a:solidFill>
                  <a:schemeClr val="tx1"/>
                </a:solidFill>
                <a:latin typeface="Meiryo UI" panose="020B0604030504040204" pitchFamily="50" charset="-128"/>
                <a:ea typeface="Meiryo UI" panose="020B0604030504040204" pitchFamily="50" charset="-128"/>
              </a:rPr>
              <a:t>可）</a:t>
            </a:r>
            <a:r>
              <a:rPr lang="ja-JP" altLang="en-US" sz="1100">
                <a:solidFill>
                  <a:schemeClr val="tx2">
                    <a:lumMod val="60000"/>
                    <a:lumOff val="40000"/>
                  </a:schemeClr>
                </a:solidFill>
                <a:latin typeface="Meiryo UI" panose="020B0604030504040204" pitchFamily="50" charset="-128"/>
                <a:ea typeface="Meiryo UI" panose="020B0604030504040204" pitchFamily="50" charset="-128"/>
              </a:rPr>
              <a:t>様式３に沿って記載ください。</a:t>
            </a:r>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a:p>
            <a:endParaRPr lang="en-US" altLang="ja-JP" sz="1100">
              <a:solidFill>
                <a:schemeClr val="tx1"/>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（２）補助事業終了後に予定している主な取組</a:t>
            </a:r>
          </a:p>
        </p:txBody>
      </p:sp>
      <p:sp>
        <p:nvSpPr>
          <p:cNvPr id="14" name="Freeform 113">
            <a:extLst>
              <a:ext uri="{FF2B5EF4-FFF2-40B4-BE49-F238E27FC236}">
                <a16:creationId xmlns:a16="http://schemas.microsoft.com/office/drawing/2014/main" id="{55816380-7963-0564-FC49-661BB772241A}"/>
              </a:ext>
            </a:extLst>
          </p:cNvPr>
          <p:cNvSpPr/>
          <p:nvPr/>
        </p:nvSpPr>
        <p:spPr>
          <a:xfrm>
            <a:off x="23025" y="3421868"/>
            <a:ext cx="324000" cy="2255229"/>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スケジュール概要</a:t>
            </a:r>
            <a:endParaRPr lang="ja-JP" altLang="en-US" sz="1050" b="1" strike="sngStrike">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8" name="Freeform 113">
            <a:extLst>
              <a:ext uri="{FF2B5EF4-FFF2-40B4-BE49-F238E27FC236}">
                <a16:creationId xmlns:a16="http://schemas.microsoft.com/office/drawing/2014/main" id="{AAD9181A-DA11-1450-2AE5-4853292520EF}"/>
              </a:ext>
            </a:extLst>
          </p:cNvPr>
          <p:cNvSpPr/>
          <p:nvPr/>
        </p:nvSpPr>
        <p:spPr>
          <a:xfrm>
            <a:off x="5358329" y="1723991"/>
            <a:ext cx="324000" cy="1044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販路開拓・</a:t>
            </a:r>
            <a:br>
              <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情報発信の概要</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9" name="Freeform 102">
            <a:extLst>
              <a:ext uri="{FF2B5EF4-FFF2-40B4-BE49-F238E27FC236}">
                <a16:creationId xmlns:a16="http://schemas.microsoft.com/office/drawing/2014/main" id="{04043AF2-1ADE-5FB8-A383-8065FFA2365D}"/>
              </a:ext>
            </a:extLst>
          </p:cNvPr>
          <p:cNvSpPr/>
          <p:nvPr/>
        </p:nvSpPr>
        <p:spPr>
          <a:xfrm>
            <a:off x="5702505" y="1723991"/>
            <a:ext cx="4968000" cy="1044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rPr>
              <a:t>様式１の⑥</a:t>
            </a:r>
            <a:r>
              <a:rPr lang="en-US" altLang="ja-JP" sz="1100">
                <a:solidFill>
                  <a:schemeClr val="accent1"/>
                </a:solidFill>
                <a:latin typeface="Meiryo UI" panose="020B0604030504040204" pitchFamily="50" charset="-128"/>
                <a:ea typeface="Meiryo UI" panose="020B0604030504040204" pitchFamily="50" charset="-128"/>
              </a:rPr>
              <a:t>-4</a:t>
            </a:r>
            <a:r>
              <a:rPr lang="ja-JP" altLang="en-US" sz="1100" dirty="0">
                <a:solidFill>
                  <a:schemeClr val="accent1"/>
                </a:solidFill>
                <a:latin typeface="Meiryo UI" panose="020B0604030504040204" pitchFamily="50" charset="-128"/>
                <a:ea typeface="Meiryo UI" panose="020B0604030504040204" pitchFamily="50" charset="-128"/>
              </a:rPr>
              <a:t>（効果的な販路開拓・情報発信計画）に記載した内容のポイントを記載すること</a:t>
            </a:r>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48" name="Freeform 113">
            <a:extLst>
              <a:ext uri="{FF2B5EF4-FFF2-40B4-BE49-F238E27FC236}">
                <a16:creationId xmlns:a16="http://schemas.microsoft.com/office/drawing/2014/main" id="{F1EADD6E-4D1E-3B0D-0114-7C3044849121}"/>
              </a:ext>
            </a:extLst>
          </p:cNvPr>
          <p:cNvSpPr/>
          <p:nvPr/>
        </p:nvSpPr>
        <p:spPr>
          <a:xfrm>
            <a:off x="5358329" y="2793839"/>
            <a:ext cx="324000" cy="1548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アピールポイント</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49" name="Freeform 102">
            <a:extLst>
              <a:ext uri="{FF2B5EF4-FFF2-40B4-BE49-F238E27FC236}">
                <a16:creationId xmlns:a16="http://schemas.microsoft.com/office/drawing/2014/main" id="{BBA14894-35FA-BE87-B632-0FDD06454682}"/>
              </a:ext>
            </a:extLst>
          </p:cNvPr>
          <p:cNvSpPr/>
          <p:nvPr/>
        </p:nvSpPr>
        <p:spPr>
          <a:xfrm>
            <a:off x="5702506" y="2793839"/>
            <a:ext cx="3168000" cy="1548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各類型の審査の観点や、様式１の⑤</a:t>
            </a:r>
            <a:r>
              <a:rPr lang="en-US" altLang="ja-JP" sz="1100" dirty="0">
                <a:solidFill>
                  <a:schemeClr val="accent1"/>
                </a:solidFill>
                <a:latin typeface="Meiryo UI" panose="020B0604030504040204" pitchFamily="50" charset="-128"/>
                <a:ea typeface="Meiryo UI" panose="020B0604030504040204" pitchFamily="50" charset="-128"/>
              </a:rPr>
              <a:t>-1</a:t>
            </a:r>
            <a:r>
              <a:rPr lang="ja-JP" altLang="en-US" sz="1100" dirty="0">
                <a:solidFill>
                  <a:schemeClr val="accent1"/>
                </a:solidFill>
                <a:latin typeface="Meiryo UI" panose="020B0604030504040204" pitchFamily="50" charset="-128"/>
                <a:ea typeface="Meiryo UI" panose="020B0604030504040204" pitchFamily="50" charset="-128"/>
              </a:rPr>
              <a:t>差別化の方針を踏まえ、簡潔に記載すること</a:t>
            </a:r>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17" name="Freeform 102">
            <a:extLst>
              <a:ext uri="{FF2B5EF4-FFF2-40B4-BE49-F238E27FC236}">
                <a16:creationId xmlns:a16="http://schemas.microsoft.com/office/drawing/2014/main" id="{7E6EB8F5-CA17-E9DA-27E1-A0ADFA00F27A}"/>
              </a:ext>
            </a:extLst>
          </p:cNvPr>
          <p:cNvSpPr/>
          <p:nvPr/>
        </p:nvSpPr>
        <p:spPr>
          <a:xfrm>
            <a:off x="8402505" y="4388126"/>
            <a:ext cx="2268000" cy="313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様式１の⑥</a:t>
            </a:r>
            <a:r>
              <a:rPr lang="en-US" altLang="ja-JP" sz="1100">
                <a:solidFill>
                  <a:schemeClr val="accent1"/>
                </a:solidFill>
                <a:latin typeface="Meiryo UI" panose="020B0604030504040204" pitchFamily="50" charset="-128"/>
                <a:ea typeface="Meiryo UI" panose="020B0604030504040204" pitchFamily="50" charset="-128"/>
              </a:rPr>
              <a:t>-5</a:t>
            </a:r>
            <a:r>
              <a:rPr lang="ja-JP" altLang="en-US" sz="1100">
                <a:solidFill>
                  <a:schemeClr val="accent1"/>
                </a:solidFill>
                <a:latin typeface="Meiryo UI" panose="020B0604030504040204" pitchFamily="50" charset="-128"/>
                <a:ea typeface="Meiryo UI" panose="020B0604030504040204" pitchFamily="50" charset="-128"/>
              </a:rPr>
              <a:t>（販売時の観光コンテンツの運営実施事業者）を踏まえ、販売する際、誰が主体となって観光コンテンツを提供していくのかを記載すること</a:t>
            </a:r>
            <a:endParaRPr lang="en-US" altLang="ja-JP" sz="1100">
              <a:solidFill>
                <a:schemeClr val="accent1"/>
              </a:solidFill>
              <a:latin typeface="Meiryo UI" panose="020B0604030504040204" pitchFamily="50" charset="-128"/>
              <a:ea typeface="Meiryo UI" panose="020B0604030504040204" pitchFamily="50" charset="-128"/>
            </a:endParaRPr>
          </a:p>
          <a:p>
            <a:r>
              <a:rPr lang="ja-JP" altLang="en-US" sz="1100">
                <a:solidFill>
                  <a:schemeClr val="accent1"/>
                </a:solidFill>
                <a:latin typeface="Meiryo UI" panose="020B0604030504040204" pitchFamily="50" charset="-128"/>
                <a:ea typeface="Meiryo UI" panose="020B0604030504040204" pitchFamily="50" charset="-128"/>
              </a:rPr>
              <a:t>（例）</a:t>
            </a:r>
            <a:endParaRPr lang="en-US" altLang="ja-JP" sz="1100">
              <a:solidFill>
                <a:schemeClr val="accent1"/>
              </a:solidFill>
              <a:latin typeface="Meiryo UI" panose="020B0604030504040204" pitchFamily="50" charset="-128"/>
              <a:ea typeface="Meiryo UI" panose="020B0604030504040204" pitchFamily="50" charset="-128"/>
            </a:endParaRPr>
          </a:p>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販売事業者</a:t>
            </a:r>
            <a:r>
              <a:rPr lang="en-US" altLang="ja-JP" sz="1100">
                <a:solidFill>
                  <a:schemeClr val="tx1"/>
                </a:solidFill>
                <a:latin typeface="Meiryo UI" panose="020B0604030504040204" pitchFamily="50" charset="-128"/>
                <a:ea typeface="Meiryo UI" panose="020B0604030504040204" pitchFamily="50" charset="-128"/>
              </a:rPr>
              <a:t>】</a:t>
            </a:r>
            <a:r>
              <a:rPr lang="en-US" altLang="ja-JP" sz="1100">
                <a:solidFill>
                  <a:schemeClr val="accent1"/>
                </a:solidFill>
                <a:latin typeface="Meiryo UI" panose="020B0604030504040204" pitchFamily="50" charset="-128"/>
                <a:ea typeface="Meiryo UI" panose="020B0604030504040204" pitchFamily="50" charset="-128"/>
              </a:rPr>
              <a:t>BBB</a:t>
            </a:r>
            <a:r>
              <a:rPr lang="ja-JP" altLang="en-US" sz="1100">
                <a:solidFill>
                  <a:schemeClr val="accent1"/>
                </a:solidFill>
                <a:latin typeface="Meiryo UI" panose="020B0604030504040204" pitchFamily="50" charset="-128"/>
                <a:ea typeface="Meiryo UI" panose="020B0604030504040204" pitchFamily="50" charset="-128"/>
              </a:rPr>
              <a:t>ツアー</a:t>
            </a:r>
            <a:endParaRPr lang="en-US" altLang="ja-JP" sz="1100">
              <a:solidFill>
                <a:schemeClr val="accent1"/>
              </a:solidFill>
              <a:latin typeface="Meiryo UI" panose="020B0604030504040204" pitchFamily="50" charset="-128"/>
              <a:ea typeface="Meiryo UI" panose="020B0604030504040204" pitchFamily="50" charset="-128"/>
            </a:endParaRPr>
          </a:p>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催行事業者</a:t>
            </a:r>
            <a:r>
              <a:rPr lang="en-US" altLang="ja-JP" sz="1100">
                <a:solidFill>
                  <a:schemeClr val="tx1"/>
                </a:solidFill>
                <a:latin typeface="Meiryo UI" panose="020B0604030504040204" pitchFamily="50" charset="-128"/>
                <a:ea typeface="Meiryo UI" panose="020B0604030504040204" pitchFamily="50" charset="-128"/>
              </a:rPr>
              <a:t>】</a:t>
            </a:r>
            <a:r>
              <a:rPr lang="en-US" altLang="ja-JP" sz="1100">
                <a:solidFill>
                  <a:schemeClr val="accent1"/>
                </a:solidFill>
                <a:latin typeface="Meiryo UI" panose="020B0604030504040204" pitchFamily="50" charset="-128"/>
                <a:ea typeface="Meiryo UI" panose="020B0604030504040204" pitchFamily="50" charset="-128"/>
              </a:rPr>
              <a:t>AAA</a:t>
            </a:r>
            <a:r>
              <a:rPr lang="ja-JP" altLang="en-US" sz="1100">
                <a:solidFill>
                  <a:schemeClr val="accent1"/>
                </a:solidFill>
                <a:latin typeface="Meiryo UI" panose="020B0604030504040204" pitchFamily="50" charset="-128"/>
                <a:ea typeface="Meiryo UI" panose="020B0604030504040204" pitchFamily="50" charset="-128"/>
              </a:rPr>
              <a:t>ダイビング</a:t>
            </a:r>
            <a:endParaRPr lang="en-US" altLang="ja-JP" sz="1100">
              <a:solidFill>
                <a:schemeClr val="accent1"/>
              </a:solidFill>
              <a:latin typeface="Meiryo UI" panose="020B0604030504040204" pitchFamily="50" charset="-128"/>
              <a:ea typeface="Meiryo UI" panose="020B0604030504040204" pitchFamily="50" charset="-128"/>
            </a:endParaRPr>
          </a:p>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運営責任者</a:t>
            </a:r>
            <a:r>
              <a:rPr lang="en-US" altLang="ja-JP" sz="1100">
                <a:solidFill>
                  <a:schemeClr val="tx1"/>
                </a:solidFill>
                <a:latin typeface="Meiryo UI" panose="020B0604030504040204" pitchFamily="50" charset="-128"/>
                <a:ea typeface="Meiryo UI" panose="020B0604030504040204" pitchFamily="50" charset="-128"/>
              </a:rPr>
              <a:t>】</a:t>
            </a:r>
            <a:r>
              <a:rPr lang="en-US" altLang="ja-JP" sz="1100">
                <a:solidFill>
                  <a:schemeClr val="accent1"/>
                </a:solidFill>
                <a:latin typeface="Meiryo UI" panose="020B0604030504040204" pitchFamily="50" charset="-128"/>
                <a:ea typeface="Meiryo UI" panose="020B0604030504040204" pitchFamily="50" charset="-128"/>
              </a:rPr>
              <a:t>AAA</a:t>
            </a:r>
            <a:r>
              <a:rPr lang="ja-JP" altLang="en-US" sz="1100">
                <a:solidFill>
                  <a:schemeClr val="accent1"/>
                </a:solidFill>
                <a:latin typeface="Meiryo UI" panose="020B0604030504040204" pitchFamily="50" charset="-128"/>
                <a:ea typeface="Meiryo UI" panose="020B0604030504040204" pitchFamily="50" charset="-128"/>
              </a:rPr>
              <a:t>ダイビング</a:t>
            </a:r>
            <a:endParaRPr lang="en-US" altLang="ja-JP" sz="1100">
              <a:solidFill>
                <a:schemeClr val="accent1"/>
              </a:solidFill>
              <a:latin typeface="Meiryo UI" panose="020B0604030504040204" pitchFamily="50" charset="-128"/>
              <a:ea typeface="Meiryo UI" panose="020B0604030504040204" pitchFamily="50" charset="-128"/>
            </a:endParaRPr>
          </a:p>
          <a:p>
            <a:r>
              <a:rPr lang="en-US" altLang="ja-JP" sz="1100">
                <a:solidFill>
                  <a:schemeClr val="accent1"/>
                </a:solidFill>
                <a:latin typeface="Meiryo UI" panose="020B0604030504040204" pitchFamily="50" charset="-128"/>
                <a:ea typeface="Meiryo UI" panose="020B0604030504040204" pitchFamily="50" charset="-128"/>
              </a:rPr>
              <a:t>……</a:t>
            </a:r>
          </a:p>
        </p:txBody>
      </p:sp>
      <p:sp>
        <p:nvSpPr>
          <p:cNvPr id="32" name="Freeform 113">
            <a:extLst>
              <a:ext uri="{FF2B5EF4-FFF2-40B4-BE49-F238E27FC236}">
                <a16:creationId xmlns:a16="http://schemas.microsoft.com/office/drawing/2014/main" id="{0FFBA0AF-B5DF-DBDF-0ED9-03F0AAB158DE}"/>
              </a:ext>
            </a:extLst>
          </p:cNvPr>
          <p:cNvSpPr/>
          <p:nvPr/>
        </p:nvSpPr>
        <p:spPr>
          <a:xfrm>
            <a:off x="8078505" y="4388126"/>
            <a:ext cx="324000" cy="313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販売後の体制</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9" name="Rectangle 271">
            <a:extLst>
              <a:ext uri="{FF2B5EF4-FFF2-40B4-BE49-F238E27FC236}">
                <a16:creationId xmlns:a16="http://schemas.microsoft.com/office/drawing/2014/main" id="{FB87B663-A859-B09B-F6DB-639CD278D6EE}"/>
              </a:ext>
            </a:extLst>
          </p:cNvPr>
          <p:cNvSpPr/>
          <p:nvPr/>
        </p:nvSpPr>
        <p:spPr>
          <a:xfrm>
            <a:off x="-3292008" y="-1034047"/>
            <a:ext cx="2816358" cy="1538883"/>
          </a:xfrm>
          <a:prstGeom prst="rect">
            <a:avLst/>
          </a:prstGeom>
          <a:solidFill>
            <a:srgbClr val="FFFF99"/>
          </a:solidFill>
        </p:spPr>
        <p:txBody>
          <a:bodyPr wrap="square" lIns="0" tIns="0" rIns="0" bIns="0">
            <a:spAutoFit/>
          </a:bodyPr>
          <a:lstStyle/>
          <a:p>
            <a:pPr marL="0"/>
            <a:r>
              <a:rPr lang="en-US" altLang="ja-JP" sz="2000" b="0" i="0" spc="0" baseline="0">
                <a:latin typeface="Meiryo UI" panose="020B0604030504040204" pitchFamily="50" charset="-128"/>
                <a:ea typeface="Meiryo UI" panose="020B0604030504040204" pitchFamily="50" charset="-128"/>
                <a:cs typeface="MeiryoUI"/>
              </a:rPr>
              <a:t>※</a:t>
            </a:r>
            <a:r>
              <a:rPr lang="ja-JP" altLang="en-US" sz="2000" b="0" i="0" spc="0" baseline="0">
                <a:latin typeface="Meiryo UI" panose="020B0604030504040204" pitchFamily="50" charset="-128"/>
                <a:ea typeface="Meiryo UI" panose="020B0604030504040204" pitchFamily="50" charset="-128"/>
                <a:cs typeface="MeiryoUI"/>
              </a:rPr>
              <a:t>事業名は事業の内容（造成コンテンツ）が分かるものとしてください。採択時等、この実施主体名と事業名で公表等を行います</a:t>
            </a:r>
            <a:endParaRPr lang="ja-JP" sz="2000" b="0" i="0" spc="0" baseline="0">
              <a:latin typeface="Meiryo UI" panose="020B0604030504040204" pitchFamily="50" charset="-128"/>
              <a:ea typeface="Meiryo UI" panose="020B0604030504040204" pitchFamily="50" charset="-128"/>
              <a:cs typeface="MeiryoUI"/>
            </a:endParaRPr>
          </a:p>
        </p:txBody>
      </p:sp>
      <p:graphicFrame>
        <p:nvGraphicFramePr>
          <p:cNvPr id="31" name="表 30">
            <a:extLst>
              <a:ext uri="{FF2B5EF4-FFF2-40B4-BE49-F238E27FC236}">
                <a16:creationId xmlns:a16="http://schemas.microsoft.com/office/drawing/2014/main" id="{E2B90EC5-496E-DF59-A0B1-7C84B22AC379}"/>
              </a:ext>
            </a:extLst>
          </p:cNvPr>
          <p:cNvGraphicFramePr>
            <a:graphicFrameLocks noGrp="1"/>
          </p:cNvGraphicFramePr>
          <p:nvPr>
            <p:extLst>
              <p:ext uri="{D42A27DB-BD31-4B8C-83A1-F6EECF244321}">
                <p14:modId xmlns:p14="http://schemas.microsoft.com/office/powerpoint/2010/main" val="2263265858"/>
              </p:ext>
            </p:extLst>
          </p:nvPr>
        </p:nvGraphicFramePr>
        <p:xfrm>
          <a:off x="6000558" y="74422"/>
          <a:ext cx="4608000" cy="655320"/>
        </p:xfrm>
        <a:graphic>
          <a:graphicData uri="http://schemas.openxmlformats.org/drawingml/2006/table">
            <a:tbl>
              <a:tblPr firstRow="1" bandRow="1">
                <a:tableStyleId>{2D5ABB26-0587-4C30-8999-92F81FD0307C}</a:tableStyleId>
              </a:tblPr>
              <a:tblGrid>
                <a:gridCol w="864000">
                  <a:extLst>
                    <a:ext uri="{9D8B030D-6E8A-4147-A177-3AD203B41FA5}">
                      <a16:colId xmlns:a16="http://schemas.microsoft.com/office/drawing/2014/main" val="410055664"/>
                    </a:ext>
                  </a:extLst>
                </a:gridCol>
                <a:gridCol w="1311879">
                  <a:extLst>
                    <a:ext uri="{9D8B030D-6E8A-4147-A177-3AD203B41FA5}">
                      <a16:colId xmlns:a16="http://schemas.microsoft.com/office/drawing/2014/main" val="2247953631"/>
                    </a:ext>
                  </a:extLst>
                </a:gridCol>
                <a:gridCol w="992121">
                  <a:extLst>
                    <a:ext uri="{9D8B030D-6E8A-4147-A177-3AD203B41FA5}">
                      <a16:colId xmlns:a16="http://schemas.microsoft.com/office/drawing/2014/main" val="2636192149"/>
                    </a:ext>
                  </a:extLst>
                </a:gridCol>
                <a:gridCol w="1440000">
                  <a:extLst>
                    <a:ext uri="{9D8B030D-6E8A-4147-A177-3AD203B41FA5}">
                      <a16:colId xmlns:a16="http://schemas.microsoft.com/office/drawing/2014/main" val="467105995"/>
                    </a:ext>
                  </a:extLst>
                </a:gridCol>
              </a:tblGrid>
              <a:tr h="0">
                <a:tc>
                  <a:txBody>
                    <a:bodyPr/>
                    <a:lstStyle/>
                    <a:p>
                      <a:pPr algn="ctr" hangingPunct="0">
                        <a:lnSpc>
                          <a:spcPts val="1000"/>
                        </a:lnSpc>
                      </a:pPr>
                      <a:r>
                        <a:rPr kumimoji="1" lang="ja-JP" altLang="en-US" sz="1000" b="1">
                          <a:latin typeface="Meiryo UI" panose="020B0604030504040204" pitchFamily="50" charset="-128"/>
                          <a:ea typeface="Meiryo UI" panose="020B0604030504040204" pitchFamily="50" charset="-128"/>
                        </a:rPr>
                        <a:t>様式４</a:t>
                      </a:r>
                      <a:endParaRPr kumimoji="1" lang="en-US" altLang="zh-TW" sz="1000" b="1">
                        <a:latin typeface="Meiryo UI" panose="020B0604030504040204" pitchFamily="50" charset="-128"/>
                        <a:ea typeface="Meiryo UI" panose="020B0604030504040204" pitchFamily="50" charset="-128"/>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zh-TW" altLang="en-US" sz="1000" b="0">
                          <a:solidFill>
                            <a:schemeClr val="tx2">
                              <a:lumMod val="60000"/>
                              <a:lumOff val="40000"/>
                            </a:schemeClr>
                          </a:solidFill>
                          <a:latin typeface="Meiryo UI" panose="020B0604030504040204" pitchFamily="50" charset="-128"/>
                          <a:ea typeface="Meiryo UI" panose="020B0604030504040204" pitchFamily="50" charset="-128"/>
                        </a:rPr>
                        <a:t>○○</a:t>
                      </a:r>
                      <a:r>
                        <a:rPr kumimoji="1" lang="zh-TW" altLang="en-US" sz="1000" b="0">
                          <a:solidFill>
                            <a:schemeClr val="tx1"/>
                          </a:solidFill>
                          <a:latin typeface="Meiryo UI" panose="020B0604030504040204" pitchFamily="50" charset="-128"/>
                          <a:ea typeface="Meiryo UI" panose="020B0604030504040204" pitchFamily="50" charset="-128"/>
                        </a:rPr>
                        <a:t>型・区分</a:t>
                      </a:r>
                      <a:r>
                        <a:rPr kumimoji="1" lang="zh-TW" altLang="en-US" sz="1000" b="0">
                          <a:solidFill>
                            <a:schemeClr val="tx2">
                              <a:lumMod val="60000"/>
                              <a:lumOff val="40000"/>
                            </a:schemeClr>
                          </a:solidFill>
                          <a:latin typeface="Meiryo UI" panose="020B0604030504040204" pitchFamily="50" charset="-128"/>
                          <a:ea typeface="Meiryo UI" panose="020B0604030504040204" pitchFamily="50" charset="-128"/>
                        </a:rPr>
                        <a: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hangingPunct="0">
                        <a:lnSpc>
                          <a:spcPts val="1000"/>
                        </a:lnSpc>
                      </a:pPr>
                      <a:r>
                        <a:rPr kumimoji="1" lang="ja-JP" altLang="en-US" sz="1000" b="0">
                          <a:solidFill>
                            <a:schemeClr val="tx1"/>
                          </a:solidFill>
                          <a:latin typeface="Meiryo UI" panose="020B0604030504040204" pitchFamily="50" charset="-128"/>
                          <a:ea typeface="Meiryo UI" panose="020B0604030504040204" pitchFamily="50" charset="-128"/>
                        </a:rPr>
                        <a:t>総事業費</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hangingPunct="0">
                        <a:lnSpc>
                          <a:spcPts val="1000"/>
                        </a:lnSpc>
                      </a:pPr>
                      <a:r>
                        <a:rPr lang="en-US" altLang="ja-JP" sz="1000" b="0">
                          <a:solidFill>
                            <a:schemeClr val="tx2">
                              <a:lumMod val="60000"/>
                              <a:lumOff val="40000"/>
                            </a:schemeClr>
                          </a:solidFill>
                          <a:latin typeface="Meiryo UI" panose="020B0604030504040204" pitchFamily="50" charset="-128"/>
                          <a:ea typeface="Meiryo UI" panose="020B0604030504040204" pitchFamily="50" charset="-128"/>
                          <a:cs typeface="Malgun Gothic Semilight" panose="020B0502040204020203" pitchFamily="50" charset="-128"/>
                        </a:rPr>
                        <a:t>X,000,000</a:t>
                      </a:r>
                      <a:r>
                        <a:rPr lang="ja-JP" altLang="en-US" sz="1000" b="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a:solidFill>
                          <a:schemeClr val="tx1"/>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544853"/>
                  </a:ext>
                </a:extLst>
              </a:tr>
              <a:tr h="0">
                <a:tc>
                  <a:txBody>
                    <a:bodyPr/>
                    <a:lstStyle/>
                    <a:p>
                      <a:pPr algn="ctr" hangingPunct="0">
                        <a:lnSpc>
                          <a:spcPts val="1000"/>
                        </a:lnSpc>
                      </a:pPr>
                      <a:r>
                        <a:rPr kumimoji="1" lang="ja-JP" altLang="en-US" sz="1000" b="0">
                          <a:latin typeface="Meiryo UI" panose="020B0604030504040204" pitchFamily="50" charset="-128"/>
                          <a:ea typeface="Meiryo UI" panose="020B0604030504040204" pitchFamily="50" charset="-128"/>
                        </a:rPr>
                        <a:t>申請者コード</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lang="en-US" altLang="ja-JP" sz="1000" b="0">
                          <a:solidFill>
                            <a:schemeClr val="tx2">
                              <a:lumMod val="60000"/>
                              <a:lumOff val="40000"/>
                            </a:schemeClr>
                          </a:solidFill>
                          <a:latin typeface="Meiryo UI" panose="020B0604030504040204" pitchFamily="50" charset="-128"/>
                          <a:ea typeface="Meiryo UI" panose="020B0604030504040204" pitchFamily="50" charset="-128"/>
                        </a:rPr>
                        <a:t>XXXXXXX</a:t>
                      </a:r>
                      <a:endParaRPr kumimoji="1" lang="ja-JP" altLang="en-US" sz="1000" b="0">
                        <a:solidFill>
                          <a:schemeClr val="tx2">
                            <a:lumMod val="60000"/>
                            <a:lumOff val="40000"/>
                          </a:schemeClr>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kumimoji="1" lang="ja-JP" altLang="en-US" sz="1000" b="0">
                          <a:solidFill>
                            <a:schemeClr val="tx1"/>
                          </a:solidFill>
                          <a:latin typeface="Meiryo UI" panose="020B0604030504040204" pitchFamily="50" charset="-128"/>
                          <a:ea typeface="Meiryo UI" panose="020B0604030504040204" pitchFamily="50" charset="-128"/>
                        </a:rPr>
                        <a:t>自己負担金</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hangingPunct="0">
                        <a:lnSpc>
                          <a:spcPts val="1000"/>
                        </a:lnSpc>
                      </a:pPr>
                      <a:r>
                        <a:rPr lang="en-US" altLang="ja-JP" sz="1000" b="0">
                          <a:solidFill>
                            <a:schemeClr val="tx2">
                              <a:lumMod val="60000"/>
                              <a:lumOff val="40000"/>
                            </a:schemeClr>
                          </a:solidFill>
                          <a:latin typeface="Meiryo UI" panose="020B0604030504040204" pitchFamily="50" charset="-128"/>
                          <a:ea typeface="Meiryo UI" panose="020B0604030504040204" pitchFamily="50" charset="-128"/>
                          <a:cs typeface="Malgun Gothic Semilight" panose="020B0502040204020203" pitchFamily="50" charset="-128"/>
                        </a:rPr>
                        <a:t>X,000,000</a:t>
                      </a:r>
                      <a:r>
                        <a:rPr lang="ja-JP" altLang="en-US" sz="1000" b="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a:solidFill>
                          <a:schemeClr val="tx1"/>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1487459"/>
                  </a:ext>
                </a:extLst>
              </a:tr>
              <a:tr h="0">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0">
                          <a:latin typeface="Meiryo UI" panose="020B0604030504040204" pitchFamily="50" charset="-128"/>
                          <a:ea typeface="Meiryo UI" panose="020B0604030504040204" pitchFamily="50" charset="-128"/>
                        </a:rPr>
                        <a:t>実施地域</a:t>
                      </a:r>
                      <a:endParaRPr kumimoji="1" lang="en-US" altLang="ja-JP" sz="1000" b="0">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lang="en-US" altLang="ja-JP" sz="1000" b="0">
                          <a:solidFill>
                            <a:schemeClr val="tx2">
                              <a:lumMod val="60000"/>
                              <a:lumOff val="40000"/>
                            </a:schemeClr>
                          </a:solidFill>
                          <a:latin typeface="Meiryo UI" panose="020B0604030504040204" pitchFamily="50" charset="-128"/>
                          <a:ea typeface="Meiryo UI" panose="020B0604030504040204" pitchFamily="50" charset="-128"/>
                        </a:rPr>
                        <a:t>XX</a:t>
                      </a:r>
                      <a:r>
                        <a:rPr lang="ja-JP" altLang="en-US" sz="1000" b="0">
                          <a:solidFill>
                            <a:schemeClr val="tx1"/>
                          </a:solidFill>
                          <a:latin typeface="Meiryo UI" panose="020B0604030504040204" pitchFamily="50" charset="-128"/>
                          <a:ea typeface="Meiryo UI" panose="020B0604030504040204" pitchFamily="50" charset="-128"/>
                        </a:rPr>
                        <a:t>県</a:t>
                      </a:r>
                      <a:r>
                        <a:rPr lang="en-US" altLang="ja-JP" sz="1000" b="0">
                          <a:solidFill>
                            <a:schemeClr val="tx2">
                              <a:lumMod val="60000"/>
                              <a:lumOff val="40000"/>
                            </a:schemeClr>
                          </a:solidFill>
                          <a:latin typeface="Meiryo UI" panose="020B0604030504040204" pitchFamily="50" charset="-128"/>
                          <a:ea typeface="Meiryo UI" panose="020B0604030504040204" pitchFamily="50" charset="-128"/>
                        </a:rPr>
                        <a:t>XX</a:t>
                      </a:r>
                      <a:r>
                        <a:rPr lang="ja-JP" altLang="en-US" sz="1000" b="0">
                          <a:solidFill>
                            <a:schemeClr val="tx2">
                              <a:lumMod val="60000"/>
                              <a:lumOff val="40000"/>
                            </a:schemeClr>
                          </a:solidFill>
                          <a:latin typeface="Meiryo UI" panose="020B0604030504040204" pitchFamily="50" charset="-128"/>
                          <a:ea typeface="Meiryo UI" panose="020B0604030504040204" pitchFamily="50" charset="-128"/>
                        </a:rPr>
                        <a:t>市</a:t>
                      </a:r>
                      <a:endParaRPr lang="en-US" altLang="ja-JP" sz="1000" b="0">
                        <a:solidFill>
                          <a:schemeClr val="tx2">
                            <a:lumMod val="60000"/>
                            <a:lumOff val="40000"/>
                          </a:schemeClr>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kumimoji="1" lang="ja-JP" altLang="en-US" sz="1000" b="0">
                          <a:solidFill>
                            <a:schemeClr val="tx1"/>
                          </a:solidFill>
                          <a:latin typeface="Meiryo UI" panose="020B0604030504040204" pitchFamily="50" charset="-128"/>
                          <a:ea typeface="Meiryo UI" panose="020B0604030504040204" pitchFamily="50" charset="-128"/>
                        </a:rPr>
                        <a:t>補助額</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marR="0" lvl="0" indent="0" algn="r" defTabSz="914400" eaLnBrk="1" fontAlgn="auto" latinLnBrk="0" hangingPunct="0">
                        <a:lnSpc>
                          <a:spcPts val="1000"/>
                        </a:lnSpc>
                        <a:spcBef>
                          <a:spcPts val="0"/>
                        </a:spcBef>
                        <a:spcAft>
                          <a:spcPts val="0"/>
                        </a:spcAft>
                        <a:buClrTx/>
                        <a:buSzTx/>
                        <a:buFontTx/>
                        <a:buNone/>
                        <a:tabLst/>
                        <a:defRPr/>
                      </a:pPr>
                      <a:r>
                        <a:rPr lang="en-US" altLang="ja-JP" sz="1000" b="0">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X,000,000</a:t>
                      </a:r>
                      <a:r>
                        <a:rPr lang="ja-JP" altLang="en-US" sz="1000" b="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a:solidFill>
                          <a:schemeClr val="tx1"/>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3178865"/>
                  </a:ext>
                </a:extLst>
              </a:tr>
            </a:tbl>
          </a:graphicData>
        </a:graphic>
      </p:graphicFrame>
      <p:sp>
        <p:nvSpPr>
          <p:cNvPr id="37" name="Rectangle 271">
            <a:extLst>
              <a:ext uri="{FF2B5EF4-FFF2-40B4-BE49-F238E27FC236}">
                <a16:creationId xmlns:a16="http://schemas.microsoft.com/office/drawing/2014/main" id="{F205E52E-093E-F53E-1AD3-7BE599462557}"/>
              </a:ext>
            </a:extLst>
          </p:cNvPr>
          <p:cNvSpPr/>
          <p:nvPr/>
        </p:nvSpPr>
        <p:spPr>
          <a:xfrm>
            <a:off x="-9577" y="-1602490"/>
            <a:ext cx="10701389" cy="1538883"/>
          </a:xfrm>
          <a:prstGeom prst="rect">
            <a:avLst/>
          </a:prstGeom>
          <a:solidFill>
            <a:srgbClr val="FFFF99"/>
          </a:solidFill>
        </p:spPr>
        <p:txBody>
          <a:bodyPr wrap="square" lIns="0" tIns="0" rIns="0" bIns="0">
            <a:spAutoFit/>
          </a:bodyPr>
          <a:lstStyle/>
          <a:p>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様式４全体について</a:t>
            </a:r>
            <a:r>
              <a:rPr lang="en-US" altLang="ja-JP" sz="2000" b="0" i="0" spc="0" baseline="0" dirty="0">
                <a:latin typeface="Meiryo UI" panose="020B0604030504040204" pitchFamily="50" charset="-128"/>
                <a:ea typeface="Meiryo UI" panose="020B0604030504040204" pitchFamily="50" charset="-128"/>
                <a:cs typeface="MeiryoUI"/>
              </a:rPr>
              <a:t>]</a:t>
            </a:r>
          </a:p>
          <a:p>
            <a:pPr marL="0"/>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記入欄の縦幅は変更可能。ただし</a:t>
            </a:r>
            <a:r>
              <a:rPr lang="en-US" altLang="ja-JP" sz="2000" b="0" i="0" spc="0" baseline="0" dirty="0">
                <a:latin typeface="Meiryo UI" panose="020B0604030504040204" pitchFamily="50" charset="-128"/>
                <a:ea typeface="Meiryo UI" panose="020B0604030504040204" pitchFamily="50" charset="-128"/>
                <a:cs typeface="MeiryoUI"/>
              </a:rPr>
              <a:t>1</a:t>
            </a:r>
            <a:r>
              <a:rPr lang="ja-JP" altLang="en-US" sz="2000" dirty="0">
                <a:latin typeface="Meiryo UI" panose="020B0604030504040204" pitchFamily="50" charset="-128"/>
                <a:ea typeface="Meiryo UI" panose="020B0604030504040204" pitchFamily="50" charset="-128"/>
                <a:cs typeface="MeiryoUI"/>
              </a:rPr>
              <a:t>ページに全内容を収めること。設問の削除は注釈のない限り不可です。</a:t>
            </a:r>
            <a:endParaRPr lang="en-US" altLang="ja-JP" sz="2000" dirty="0">
              <a:latin typeface="Meiryo UI" panose="020B0604030504040204" pitchFamily="50" charset="-128"/>
              <a:ea typeface="Meiryo UI" panose="020B0604030504040204" pitchFamily="50" charset="-128"/>
              <a:cs typeface="MeiryoUI"/>
            </a:endParaRPr>
          </a:p>
          <a:p>
            <a:pPr marL="0"/>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フォントサイズ</a:t>
            </a:r>
            <a:r>
              <a:rPr lang="en-US" altLang="ja-JP" sz="2000" b="0" i="0" spc="0" baseline="0" dirty="0">
                <a:latin typeface="Meiryo UI" panose="020B0604030504040204" pitchFamily="50" charset="-128"/>
                <a:ea typeface="Meiryo UI" panose="020B0604030504040204" pitchFamily="50" charset="-128"/>
                <a:cs typeface="MeiryoUI"/>
              </a:rPr>
              <a:t>11pt</a:t>
            </a:r>
            <a:r>
              <a:rPr lang="ja-JP" altLang="en-US" sz="2000" b="0" i="0" spc="0" baseline="0" dirty="0">
                <a:latin typeface="Meiryo UI" panose="020B0604030504040204" pitchFamily="50" charset="-128"/>
                <a:ea typeface="Meiryo UI" panose="020B0604030504040204" pitchFamily="50" charset="-128"/>
                <a:cs typeface="MeiryoUI"/>
              </a:rPr>
              <a:t>以上で記載すること。青字の注釈と例文は削除してください。黒字は削除不可です。</a:t>
            </a:r>
            <a:endParaRPr lang="en-US" altLang="ja-JP" sz="2000" b="0" i="0" spc="0" baseline="0" dirty="0">
              <a:latin typeface="Meiryo UI" panose="020B0604030504040204" pitchFamily="50" charset="-128"/>
              <a:ea typeface="Meiryo UI" panose="020B0604030504040204" pitchFamily="50" charset="-128"/>
              <a:cs typeface="MeiryoUI"/>
            </a:endParaRPr>
          </a:p>
          <a:p>
            <a:pPr marL="0"/>
            <a:r>
              <a:rPr lang="en-US" altLang="ja-JP" sz="2000" dirty="0">
                <a:latin typeface="Meiryo UI" panose="020B0604030504040204" pitchFamily="50" charset="-128"/>
                <a:ea typeface="Meiryo UI" panose="020B0604030504040204" pitchFamily="50" charset="-128"/>
                <a:cs typeface="MeiryoUI"/>
              </a:rPr>
              <a:t>※</a:t>
            </a:r>
            <a:r>
              <a:rPr lang="ja-JP" altLang="en-US" sz="2000" dirty="0">
                <a:latin typeface="Meiryo UI" panose="020B0604030504040204" pitchFamily="50" charset="-128"/>
                <a:ea typeface="Meiryo UI" panose="020B0604030504040204" pitchFamily="50" charset="-128"/>
                <a:cs typeface="MeiryoUI"/>
              </a:rPr>
              <a:t>提出時は、欄外の黄色背景注釈箇所を削除の上提出してください（左手別枠も含む）</a:t>
            </a:r>
            <a:endParaRPr lang="en-US" altLang="ja-JP" sz="2000" b="0" i="0" spc="0" baseline="0" dirty="0">
              <a:latin typeface="Meiryo UI" panose="020B0604030504040204" pitchFamily="50" charset="-128"/>
              <a:ea typeface="Meiryo UI" panose="020B0604030504040204" pitchFamily="50" charset="-128"/>
              <a:cs typeface="MeiryoUI"/>
            </a:endParaRPr>
          </a:p>
        </p:txBody>
      </p:sp>
      <p:cxnSp>
        <p:nvCxnSpPr>
          <p:cNvPr id="41" name="直線矢印コネクタ 40">
            <a:extLst>
              <a:ext uri="{FF2B5EF4-FFF2-40B4-BE49-F238E27FC236}">
                <a16:creationId xmlns:a16="http://schemas.microsoft.com/office/drawing/2014/main" id="{2B975B33-5FD9-1939-939F-3A9030297B28}"/>
              </a:ext>
            </a:extLst>
          </p:cNvPr>
          <p:cNvCxnSpPr>
            <a:cxnSpLocks/>
            <a:stCxn id="29" idx="3"/>
            <a:endCxn id="110" idx="1"/>
          </p:cNvCxnSpPr>
          <p:nvPr/>
        </p:nvCxnSpPr>
        <p:spPr>
          <a:xfrm>
            <a:off x="-475650" y="-264605"/>
            <a:ext cx="492903" cy="789714"/>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Rectangle 252">
            <a:extLst>
              <a:ext uri="{FF2B5EF4-FFF2-40B4-BE49-F238E27FC236}">
                <a16:creationId xmlns:a16="http://schemas.microsoft.com/office/drawing/2014/main" id="{F2032444-3C0A-9CFD-EE26-CE301D2312C0}"/>
              </a:ext>
            </a:extLst>
          </p:cNvPr>
          <p:cNvSpPr/>
          <p:nvPr/>
        </p:nvSpPr>
        <p:spPr>
          <a:xfrm>
            <a:off x="502222" y="4475016"/>
            <a:ext cx="988669" cy="149593"/>
          </a:xfrm>
          <a:prstGeom prst="rect">
            <a:avLst/>
          </a:prstGeom>
        </p:spPr>
        <p:txBody>
          <a:bodyPr wrap="none" lIns="0" tIns="0" rIns="0" bIns="0">
            <a:spAutoFit/>
          </a:bodyPr>
          <a:lstStyle/>
          <a:p>
            <a:pPr marL="0"/>
            <a:r>
              <a:rPr lang="ja-JP" sz="972" b="1" i="0" spc="0" baseline="0">
                <a:solidFill>
                  <a:srgbClr val="FFFFFF"/>
                </a:solidFill>
                <a:latin typeface="Meiryo UI" panose="020B0604030504040204" pitchFamily="50" charset="-128"/>
                <a:ea typeface="Meiryo UI" panose="020B0604030504040204" pitchFamily="50" charset="-128"/>
                <a:cs typeface="MeiryoUIBold"/>
              </a:rPr>
              <a:t>過年度</a:t>
            </a:r>
            <a:r>
              <a:rPr lang="ja-JP" sz="972" b="1" i="0" spc="-3" baseline="0">
                <a:solidFill>
                  <a:srgbClr val="FFFFFF"/>
                </a:solidFill>
                <a:latin typeface="Meiryo UI" panose="020B0604030504040204" pitchFamily="50" charset="-128"/>
                <a:ea typeface="Meiryo UI" panose="020B0604030504040204" pitchFamily="50" charset="-128"/>
                <a:cs typeface="MeiryoUIBold"/>
              </a:rPr>
              <a:t>の</a:t>
            </a:r>
            <a:r>
              <a:rPr lang="ja-JP" sz="972" b="1" i="0" spc="0" baseline="0">
                <a:solidFill>
                  <a:srgbClr val="FFFFFF"/>
                </a:solidFill>
                <a:latin typeface="Meiryo UI" panose="020B0604030504040204" pitchFamily="50" charset="-128"/>
                <a:ea typeface="Meiryo UI" panose="020B0604030504040204" pitchFamily="50" charset="-128"/>
                <a:cs typeface="MeiryoUIBold"/>
              </a:rPr>
              <a:t>取組概要</a:t>
            </a:r>
          </a:p>
        </p:txBody>
      </p:sp>
      <p:graphicFrame>
        <p:nvGraphicFramePr>
          <p:cNvPr id="3" name="表 2">
            <a:extLst>
              <a:ext uri="{FF2B5EF4-FFF2-40B4-BE49-F238E27FC236}">
                <a16:creationId xmlns:a16="http://schemas.microsoft.com/office/drawing/2014/main" id="{41DD8307-AF15-3E9E-0594-EA69F14B9E9C}"/>
              </a:ext>
            </a:extLst>
          </p:cNvPr>
          <p:cNvGraphicFramePr>
            <a:graphicFrameLocks noGrp="1"/>
          </p:cNvGraphicFramePr>
          <p:nvPr>
            <p:extLst>
              <p:ext uri="{D42A27DB-BD31-4B8C-83A1-F6EECF244321}">
                <p14:modId xmlns:p14="http://schemas.microsoft.com/office/powerpoint/2010/main" val="2378289943"/>
              </p:ext>
            </p:extLst>
          </p:nvPr>
        </p:nvGraphicFramePr>
        <p:xfrm>
          <a:off x="432347" y="3687358"/>
          <a:ext cx="4797352" cy="1045546"/>
        </p:xfrm>
        <a:graphic>
          <a:graphicData uri="http://schemas.openxmlformats.org/drawingml/2006/table">
            <a:tbl>
              <a:tblPr firstRow="1" bandRow="1">
                <a:tableStyleId>{5C22544A-7EE6-4342-B048-85BDC9FD1C3A}</a:tableStyleId>
              </a:tblPr>
              <a:tblGrid>
                <a:gridCol w="1199338">
                  <a:extLst>
                    <a:ext uri="{9D8B030D-6E8A-4147-A177-3AD203B41FA5}">
                      <a16:colId xmlns:a16="http://schemas.microsoft.com/office/drawing/2014/main" val="2176280141"/>
                    </a:ext>
                  </a:extLst>
                </a:gridCol>
                <a:gridCol w="1199338">
                  <a:extLst>
                    <a:ext uri="{9D8B030D-6E8A-4147-A177-3AD203B41FA5}">
                      <a16:colId xmlns:a16="http://schemas.microsoft.com/office/drawing/2014/main" val="1611353785"/>
                    </a:ext>
                  </a:extLst>
                </a:gridCol>
                <a:gridCol w="1199338">
                  <a:extLst>
                    <a:ext uri="{9D8B030D-6E8A-4147-A177-3AD203B41FA5}">
                      <a16:colId xmlns:a16="http://schemas.microsoft.com/office/drawing/2014/main" val="3871073088"/>
                    </a:ext>
                  </a:extLst>
                </a:gridCol>
                <a:gridCol w="1199338">
                  <a:extLst>
                    <a:ext uri="{9D8B030D-6E8A-4147-A177-3AD203B41FA5}">
                      <a16:colId xmlns:a16="http://schemas.microsoft.com/office/drawing/2014/main" val="982602231"/>
                    </a:ext>
                  </a:extLst>
                </a:gridCol>
              </a:tblGrid>
              <a:tr h="170566">
                <a:tc>
                  <a:txBody>
                    <a:bodyPr/>
                    <a:lstStyle/>
                    <a:p>
                      <a:pPr algn="ctr"/>
                      <a:r>
                        <a:rPr kumimoji="1" lang="en-US" altLang="ja-JP" sz="650">
                          <a:latin typeface="Meiryo UI" panose="020B0604030504040204" pitchFamily="50" charset="-128"/>
                          <a:ea typeface="Meiryo UI" panose="020B0604030504040204" pitchFamily="50" charset="-128"/>
                        </a:rPr>
                        <a:t>7-8</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50">
                          <a:latin typeface="Meiryo UI" panose="020B0604030504040204" pitchFamily="50" charset="-128"/>
                          <a:ea typeface="Meiryo UI" panose="020B0604030504040204" pitchFamily="50" charset="-128"/>
                        </a:rPr>
                        <a:t>9-10</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50">
                          <a:latin typeface="Meiryo UI" panose="020B0604030504040204" pitchFamily="50" charset="-128"/>
                          <a:ea typeface="Meiryo UI" panose="020B0604030504040204" pitchFamily="50" charset="-128"/>
                        </a:rPr>
                        <a:t>11-12</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50">
                          <a:latin typeface="Meiryo UI" panose="020B0604030504040204" pitchFamily="50" charset="-128"/>
                          <a:ea typeface="Meiryo UI" panose="020B0604030504040204" pitchFamily="50" charset="-128"/>
                        </a:rPr>
                        <a:t>1-2</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extLst>
                  <a:ext uri="{0D108BD9-81ED-4DB2-BD59-A6C34878D82A}">
                    <a16:rowId xmlns:a16="http://schemas.microsoft.com/office/drawing/2014/main" val="681534514"/>
                  </a:ext>
                </a:extLst>
              </a:tr>
              <a:tr h="855046">
                <a:tc>
                  <a:txBody>
                    <a:bodyPr/>
                    <a:lstStyle/>
                    <a:p>
                      <a:endParaRPr kumimoji="1" lang="ja-JP" altLang="en-US" sz="650">
                        <a:latin typeface="Meiryo UI" panose="020B0604030504040204" pitchFamily="50" charset="-128"/>
                        <a:ea typeface="Meiryo UI" panose="020B0604030504040204" pitchFamily="50" charset="-128"/>
                      </a:endParaRPr>
                    </a:p>
                  </a:txBody>
                  <a:tcPr/>
                </a:tc>
                <a:tc>
                  <a:txBody>
                    <a:bodyPr/>
                    <a:lstStyle/>
                    <a:p>
                      <a:endParaRPr kumimoji="1" lang="ja-JP" altLang="en-US" sz="650">
                        <a:latin typeface="Meiryo UI" panose="020B0604030504040204" pitchFamily="50" charset="-128"/>
                        <a:ea typeface="Meiryo UI" panose="020B0604030504040204" pitchFamily="50" charset="-128"/>
                      </a:endParaRPr>
                    </a:p>
                  </a:txBody>
                  <a:tcPr/>
                </a:tc>
                <a:tc>
                  <a:txBody>
                    <a:bodyPr/>
                    <a:lstStyle/>
                    <a:p>
                      <a:endParaRPr kumimoji="1" lang="ja-JP" altLang="en-US" sz="650">
                        <a:latin typeface="Meiryo UI" panose="020B0604030504040204" pitchFamily="50" charset="-128"/>
                        <a:ea typeface="Meiryo UI" panose="020B0604030504040204" pitchFamily="50" charset="-128"/>
                      </a:endParaRPr>
                    </a:p>
                  </a:txBody>
                  <a:tcPr/>
                </a:tc>
                <a:tc>
                  <a:txBody>
                    <a:bodyPr/>
                    <a:lstStyle/>
                    <a:p>
                      <a:endParaRPr kumimoji="1" lang="ja-JP" altLang="en-US" sz="6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85683153"/>
                  </a:ext>
                </a:extLst>
              </a:tr>
            </a:tbl>
          </a:graphicData>
        </a:graphic>
      </p:graphicFrame>
      <p:cxnSp>
        <p:nvCxnSpPr>
          <p:cNvPr id="4" name="直線矢印コネクタ 3">
            <a:extLst>
              <a:ext uri="{FF2B5EF4-FFF2-40B4-BE49-F238E27FC236}">
                <a16:creationId xmlns:a16="http://schemas.microsoft.com/office/drawing/2014/main" id="{236C7C3D-63E3-5032-4368-668BC7F9E18C}"/>
              </a:ext>
            </a:extLst>
          </p:cNvPr>
          <p:cNvCxnSpPr>
            <a:cxnSpLocks/>
          </p:cNvCxnSpPr>
          <p:nvPr/>
        </p:nvCxnSpPr>
        <p:spPr>
          <a:xfrm>
            <a:off x="2539471" y="4402080"/>
            <a:ext cx="76214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74">
            <a:extLst>
              <a:ext uri="{FF2B5EF4-FFF2-40B4-BE49-F238E27FC236}">
                <a16:creationId xmlns:a16="http://schemas.microsoft.com/office/drawing/2014/main" id="{EC45984A-E0D3-84FE-8232-001C3902D86A}"/>
              </a:ext>
            </a:extLst>
          </p:cNvPr>
          <p:cNvSpPr/>
          <p:nvPr/>
        </p:nvSpPr>
        <p:spPr>
          <a:xfrm>
            <a:off x="2426654" y="4117984"/>
            <a:ext cx="657231" cy="99707"/>
          </a:xfrm>
          <a:prstGeom prst="rect">
            <a:avLst/>
          </a:prstGeom>
        </p:spPr>
        <p:txBody>
          <a:bodyPr wrap="none" lIns="0" tIns="0" rIns="0" bIns="0">
            <a:spAutoFit/>
          </a:bodyPr>
          <a:lstStyle/>
          <a:p>
            <a:r>
              <a:rPr lang="en-US" altLang="ja-JP" sz="648">
                <a:solidFill>
                  <a:srgbClr val="000000"/>
                </a:solidFill>
                <a:latin typeface="Meiryo UI" panose="020B0604030504040204" pitchFamily="50" charset="-128"/>
                <a:ea typeface="Meiryo UI" panose="020B0604030504040204" pitchFamily="50" charset="-128"/>
                <a:cs typeface="MeiryoUI"/>
              </a:rPr>
              <a:t>OTA</a:t>
            </a:r>
            <a:r>
              <a:rPr lang="ja-JP" altLang="en-US" sz="648">
                <a:solidFill>
                  <a:srgbClr val="000000"/>
                </a:solidFill>
                <a:latin typeface="Meiryo UI" panose="020B0604030504040204" pitchFamily="50" charset="-128"/>
                <a:ea typeface="Meiryo UI" panose="020B0604030504040204" pitchFamily="50" charset="-128"/>
                <a:cs typeface="MeiryoUI"/>
              </a:rPr>
              <a:t>掲載表の提出</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33" name="直線矢印コネクタ 32">
            <a:extLst>
              <a:ext uri="{FF2B5EF4-FFF2-40B4-BE49-F238E27FC236}">
                <a16:creationId xmlns:a16="http://schemas.microsoft.com/office/drawing/2014/main" id="{7ED5D40D-2F2C-EA08-EFA5-79BCDFEB4F83}"/>
              </a:ext>
            </a:extLst>
          </p:cNvPr>
          <p:cNvCxnSpPr>
            <a:cxnSpLocks/>
          </p:cNvCxnSpPr>
          <p:nvPr/>
        </p:nvCxnSpPr>
        <p:spPr>
          <a:xfrm flipV="1">
            <a:off x="3354095" y="4388126"/>
            <a:ext cx="1339825" cy="134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274">
            <a:extLst>
              <a:ext uri="{FF2B5EF4-FFF2-40B4-BE49-F238E27FC236}">
                <a16:creationId xmlns:a16="http://schemas.microsoft.com/office/drawing/2014/main" id="{F1DC9781-D02E-5BC4-947E-713E962C1EFA}"/>
              </a:ext>
            </a:extLst>
          </p:cNvPr>
          <p:cNvSpPr/>
          <p:nvPr/>
        </p:nvSpPr>
        <p:spPr>
          <a:xfrm>
            <a:off x="3547952" y="4437330"/>
            <a:ext cx="729367" cy="99707"/>
          </a:xfrm>
          <a:prstGeom prst="rect">
            <a:avLst/>
          </a:prstGeom>
        </p:spPr>
        <p:txBody>
          <a:bodyPr wrap="none" lIns="0" tIns="0" rIns="0" bIns="0">
            <a:spAutoFit/>
          </a:bodyPr>
          <a:lstStyle/>
          <a:p>
            <a:pPr marL="0"/>
            <a:r>
              <a:rPr lang="en-US" altLang="ja-JP" sz="648" b="0" i="0" spc="0" baseline="0">
                <a:solidFill>
                  <a:srgbClr val="000000"/>
                </a:solidFill>
                <a:latin typeface="Meiryo UI" panose="020B0604030504040204" pitchFamily="50" charset="-128"/>
                <a:ea typeface="Meiryo UI" panose="020B0604030504040204" pitchFamily="50" charset="-128"/>
                <a:cs typeface="MeiryoUI"/>
              </a:rPr>
              <a:t>OTA</a:t>
            </a:r>
            <a:r>
              <a:rPr lang="ja-JP" altLang="en-US" sz="648" b="0" i="0" spc="0" baseline="0">
                <a:solidFill>
                  <a:srgbClr val="000000"/>
                </a:solidFill>
                <a:latin typeface="Meiryo UI" panose="020B0604030504040204" pitchFamily="50" charset="-128"/>
                <a:ea typeface="Meiryo UI" panose="020B0604030504040204" pitchFamily="50" charset="-128"/>
                <a:cs typeface="MeiryoUI"/>
              </a:rPr>
              <a:t>及び旅ナカ販売</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35" name="直線矢印コネクタ 34">
            <a:extLst>
              <a:ext uri="{FF2B5EF4-FFF2-40B4-BE49-F238E27FC236}">
                <a16:creationId xmlns:a16="http://schemas.microsoft.com/office/drawing/2014/main" id="{403F537E-2502-0C0A-B92F-0F182547EF6B}"/>
              </a:ext>
            </a:extLst>
          </p:cNvPr>
          <p:cNvCxnSpPr>
            <a:cxnSpLocks/>
          </p:cNvCxnSpPr>
          <p:nvPr/>
        </p:nvCxnSpPr>
        <p:spPr>
          <a:xfrm>
            <a:off x="3539249" y="4091340"/>
            <a:ext cx="8883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274">
            <a:extLst>
              <a:ext uri="{FF2B5EF4-FFF2-40B4-BE49-F238E27FC236}">
                <a16:creationId xmlns:a16="http://schemas.microsoft.com/office/drawing/2014/main" id="{246EF3CA-388D-2597-C282-10F157A55AA2}"/>
              </a:ext>
            </a:extLst>
          </p:cNvPr>
          <p:cNvSpPr/>
          <p:nvPr/>
        </p:nvSpPr>
        <p:spPr>
          <a:xfrm>
            <a:off x="3831643" y="4129964"/>
            <a:ext cx="488169" cy="99707"/>
          </a:xfrm>
          <a:prstGeom prst="rect">
            <a:avLst/>
          </a:prstGeom>
        </p:spPr>
        <p:txBody>
          <a:bodyPr wrap="square" lIns="0" tIns="0" rIns="0" bIns="0">
            <a:spAutoFit/>
          </a:bodyPr>
          <a:lstStyle/>
          <a:p>
            <a:pPr marL="0"/>
            <a:r>
              <a:rPr lang="en-US" altLang="ja-JP" sz="648" b="0" i="0" spc="0" baseline="0">
                <a:solidFill>
                  <a:srgbClr val="000000"/>
                </a:solidFill>
                <a:latin typeface="Meiryo UI" panose="020B0604030504040204" pitchFamily="50" charset="-128"/>
                <a:ea typeface="Meiryo UI" panose="020B0604030504040204" pitchFamily="50" charset="-128"/>
                <a:cs typeface="MeiryoUI"/>
              </a:rPr>
              <a:t>SNS</a:t>
            </a:r>
            <a:r>
              <a:rPr lang="ja-JP" altLang="en-US" sz="648" b="0" i="0" spc="0" baseline="0">
                <a:solidFill>
                  <a:srgbClr val="000000"/>
                </a:solidFill>
                <a:latin typeface="Meiryo UI" panose="020B0604030504040204" pitchFamily="50" charset="-128"/>
                <a:ea typeface="Meiryo UI" panose="020B0604030504040204" pitchFamily="50" charset="-128"/>
                <a:cs typeface="MeiryoUI"/>
              </a:rPr>
              <a:t>発信</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15" name="Rectangle 274">
            <a:extLst>
              <a:ext uri="{FF2B5EF4-FFF2-40B4-BE49-F238E27FC236}">
                <a16:creationId xmlns:a16="http://schemas.microsoft.com/office/drawing/2014/main" id="{7D473926-A9CC-CC5D-0065-B993E621055F}"/>
              </a:ext>
            </a:extLst>
          </p:cNvPr>
          <p:cNvSpPr/>
          <p:nvPr/>
        </p:nvSpPr>
        <p:spPr>
          <a:xfrm rot="10800000">
            <a:off x="2689911" y="3962246"/>
            <a:ext cx="128240" cy="153888"/>
          </a:xfrm>
          <a:prstGeom prst="rect">
            <a:avLst/>
          </a:prstGeom>
        </p:spPr>
        <p:txBody>
          <a:bodyPr wrap="none" lIns="0" tIns="0" rIns="0" bIns="0">
            <a:spAutoFit/>
          </a:bodyPr>
          <a:lstStyle/>
          <a:p>
            <a:pPr marL="0"/>
            <a:r>
              <a:rPr lang="ja-JP" altLang="en-US" sz="1000" b="0" i="0" spc="0" baseline="0">
                <a:solidFill>
                  <a:srgbClr val="000000"/>
                </a:solidFill>
                <a:latin typeface="Meiryo UI" panose="020B0604030504040204" pitchFamily="50" charset="-128"/>
                <a:ea typeface="Meiryo UI" panose="020B0604030504040204" pitchFamily="50" charset="-128"/>
                <a:cs typeface="MeiryoUI"/>
              </a:rPr>
              <a:t>▲</a:t>
            </a:r>
            <a:endParaRPr lang="ja-JP" sz="1000"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21" name="Rectangle 274">
            <a:extLst>
              <a:ext uri="{FF2B5EF4-FFF2-40B4-BE49-F238E27FC236}">
                <a16:creationId xmlns:a16="http://schemas.microsoft.com/office/drawing/2014/main" id="{DB72BC27-A2BE-77C1-F1F2-0C9E11248AFF}"/>
              </a:ext>
            </a:extLst>
          </p:cNvPr>
          <p:cNvSpPr/>
          <p:nvPr/>
        </p:nvSpPr>
        <p:spPr>
          <a:xfrm>
            <a:off x="1740292" y="4457072"/>
            <a:ext cx="674865" cy="99707"/>
          </a:xfrm>
          <a:prstGeom prst="rect">
            <a:avLst/>
          </a:prstGeom>
        </p:spPr>
        <p:txBody>
          <a:bodyPr wrap="none" lIns="0" tIns="0" rIns="0" bIns="0">
            <a:spAutoFit/>
          </a:bodyPr>
          <a:lstStyle/>
          <a:p>
            <a:r>
              <a:rPr lang="ja-JP" altLang="en-US" sz="648">
                <a:solidFill>
                  <a:srgbClr val="000000"/>
                </a:solidFill>
                <a:latin typeface="Meiryo UI" panose="020B0604030504040204" pitchFamily="50" charset="-128"/>
                <a:ea typeface="Meiryo UI" panose="020B0604030504040204" pitchFamily="50" charset="-128"/>
                <a:cs typeface="MeiryoUI"/>
              </a:rPr>
              <a:t>モニターツアーの実施</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26" name="Rectangle 274">
            <a:extLst>
              <a:ext uri="{FF2B5EF4-FFF2-40B4-BE49-F238E27FC236}">
                <a16:creationId xmlns:a16="http://schemas.microsoft.com/office/drawing/2014/main" id="{9292162D-B89E-3601-D159-9BC7BAC0A14C}"/>
              </a:ext>
            </a:extLst>
          </p:cNvPr>
          <p:cNvSpPr/>
          <p:nvPr/>
        </p:nvSpPr>
        <p:spPr>
          <a:xfrm>
            <a:off x="2499173" y="4457517"/>
            <a:ext cx="849592" cy="99707"/>
          </a:xfrm>
          <a:prstGeom prst="rect">
            <a:avLst/>
          </a:prstGeom>
        </p:spPr>
        <p:txBody>
          <a:bodyPr wrap="none" lIns="0" tIns="0" rIns="0" bIns="0">
            <a:spAutoFit/>
          </a:bodyPr>
          <a:lstStyle/>
          <a:p>
            <a:pPr marL="0"/>
            <a:r>
              <a:rPr lang="en-US" altLang="ja-JP" sz="648" b="0" i="0" spc="0" baseline="0">
                <a:solidFill>
                  <a:srgbClr val="000000"/>
                </a:solidFill>
                <a:latin typeface="Meiryo UI" panose="020B0604030504040204" pitchFamily="50" charset="-128"/>
                <a:ea typeface="Meiryo UI" panose="020B0604030504040204" pitchFamily="50" charset="-128"/>
                <a:cs typeface="MeiryoUI"/>
              </a:rPr>
              <a:t>OTA</a:t>
            </a:r>
            <a:r>
              <a:rPr lang="ja-JP" altLang="en-US" sz="648" b="0" i="0" spc="0" baseline="0">
                <a:solidFill>
                  <a:srgbClr val="000000"/>
                </a:solidFill>
                <a:latin typeface="Meiryo UI" panose="020B0604030504040204" pitchFamily="50" charset="-128"/>
                <a:ea typeface="Meiryo UI" panose="020B0604030504040204" pitchFamily="50" charset="-128"/>
                <a:cs typeface="MeiryoUI"/>
              </a:rPr>
              <a:t>への掲載交渉・調整</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28" name="直線矢印コネクタ 27">
            <a:extLst>
              <a:ext uri="{FF2B5EF4-FFF2-40B4-BE49-F238E27FC236}">
                <a16:creationId xmlns:a16="http://schemas.microsoft.com/office/drawing/2014/main" id="{4C181AE5-9696-3A48-CE37-B16DC97DDBB6}"/>
              </a:ext>
            </a:extLst>
          </p:cNvPr>
          <p:cNvCxnSpPr>
            <a:cxnSpLocks/>
          </p:cNvCxnSpPr>
          <p:nvPr/>
        </p:nvCxnSpPr>
        <p:spPr>
          <a:xfrm>
            <a:off x="1698753" y="4399997"/>
            <a:ext cx="76214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274">
            <a:extLst>
              <a:ext uri="{FF2B5EF4-FFF2-40B4-BE49-F238E27FC236}">
                <a16:creationId xmlns:a16="http://schemas.microsoft.com/office/drawing/2014/main" id="{C680A852-B74E-35FF-F917-25907D5AC16E}"/>
              </a:ext>
            </a:extLst>
          </p:cNvPr>
          <p:cNvSpPr/>
          <p:nvPr/>
        </p:nvSpPr>
        <p:spPr>
          <a:xfrm>
            <a:off x="3108178" y="4127590"/>
            <a:ext cx="333425" cy="99707"/>
          </a:xfrm>
          <a:prstGeom prst="rect">
            <a:avLst/>
          </a:prstGeom>
        </p:spPr>
        <p:txBody>
          <a:bodyPr wrap="none" lIns="0" tIns="0" rIns="0" bIns="0">
            <a:spAutoFit/>
          </a:bodyPr>
          <a:lstStyle/>
          <a:p>
            <a:r>
              <a:rPr lang="ja-JP" altLang="en-US" sz="648" b="0" i="0" spc="0" baseline="0">
                <a:solidFill>
                  <a:srgbClr val="000000"/>
                </a:solidFill>
                <a:latin typeface="Meiryo UI" panose="020B0604030504040204" pitchFamily="50" charset="-128"/>
                <a:ea typeface="Meiryo UI" panose="020B0604030504040204" pitchFamily="50" charset="-128"/>
                <a:cs typeface="MeiryoUI"/>
              </a:rPr>
              <a:t>販売開始</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42" name="Rectangle 274">
            <a:extLst>
              <a:ext uri="{FF2B5EF4-FFF2-40B4-BE49-F238E27FC236}">
                <a16:creationId xmlns:a16="http://schemas.microsoft.com/office/drawing/2014/main" id="{032312BA-2436-CA51-2BBC-25A3B20FD480}"/>
              </a:ext>
            </a:extLst>
          </p:cNvPr>
          <p:cNvSpPr/>
          <p:nvPr/>
        </p:nvSpPr>
        <p:spPr>
          <a:xfrm rot="10800000">
            <a:off x="3216317" y="3968946"/>
            <a:ext cx="128240" cy="153888"/>
          </a:xfrm>
          <a:prstGeom prst="rect">
            <a:avLst/>
          </a:prstGeom>
        </p:spPr>
        <p:txBody>
          <a:bodyPr wrap="none" lIns="0" tIns="0" rIns="0" bIns="0">
            <a:spAutoFit/>
          </a:bodyPr>
          <a:lstStyle/>
          <a:p>
            <a:pPr marL="0"/>
            <a:r>
              <a:rPr lang="ja-JP" altLang="en-US" sz="1000" b="0" i="0" spc="0" baseline="0">
                <a:solidFill>
                  <a:srgbClr val="000000"/>
                </a:solidFill>
                <a:latin typeface="Meiryo UI" panose="020B0604030504040204" pitchFamily="50" charset="-128"/>
                <a:ea typeface="Meiryo UI" panose="020B0604030504040204" pitchFamily="50" charset="-128"/>
                <a:cs typeface="MeiryoUI"/>
              </a:rPr>
              <a:t>▲</a:t>
            </a:r>
            <a:endParaRPr lang="ja-JP" sz="1000"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44" name="Rectangle 274">
            <a:extLst>
              <a:ext uri="{FF2B5EF4-FFF2-40B4-BE49-F238E27FC236}">
                <a16:creationId xmlns:a16="http://schemas.microsoft.com/office/drawing/2014/main" id="{41C48CD1-2409-B815-76F0-A83E2A26C335}"/>
              </a:ext>
            </a:extLst>
          </p:cNvPr>
          <p:cNvSpPr/>
          <p:nvPr/>
        </p:nvSpPr>
        <p:spPr>
          <a:xfrm>
            <a:off x="726830" y="4456430"/>
            <a:ext cx="833562" cy="99707"/>
          </a:xfrm>
          <a:prstGeom prst="rect">
            <a:avLst/>
          </a:prstGeom>
        </p:spPr>
        <p:txBody>
          <a:bodyPr wrap="none" lIns="0" tIns="0" rIns="0" bIns="0">
            <a:spAutoFit/>
          </a:bodyPr>
          <a:lstStyle/>
          <a:p>
            <a:r>
              <a:rPr lang="ja-JP" altLang="en-US" sz="648">
                <a:solidFill>
                  <a:srgbClr val="000000"/>
                </a:solidFill>
                <a:latin typeface="Meiryo UI" panose="020B0604030504040204" pitchFamily="50" charset="-128"/>
                <a:ea typeface="Meiryo UI" panose="020B0604030504040204" pitchFamily="50" charset="-128"/>
                <a:cs typeface="MeiryoUI"/>
              </a:rPr>
              <a:t>コンテンツの企画・商品化</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45" name="直線矢印コネクタ 44">
            <a:extLst>
              <a:ext uri="{FF2B5EF4-FFF2-40B4-BE49-F238E27FC236}">
                <a16:creationId xmlns:a16="http://schemas.microsoft.com/office/drawing/2014/main" id="{332F6ED3-D42D-1C01-0765-99AD11022824}"/>
              </a:ext>
            </a:extLst>
          </p:cNvPr>
          <p:cNvCxnSpPr>
            <a:cxnSpLocks/>
          </p:cNvCxnSpPr>
          <p:nvPr/>
        </p:nvCxnSpPr>
        <p:spPr>
          <a:xfrm>
            <a:off x="764915" y="4399997"/>
            <a:ext cx="76214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274">
            <a:extLst>
              <a:ext uri="{FF2B5EF4-FFF2-40B4-BE49-F238E27FC236}">
                <a16:creationId xmlns:a16="http://schemas.microsoft.com/office/drawing/2014/main" id="{1793F9E2-2B90-35C0-1A74-96B480162F82}"/>
              </a:ext>
            </a:extLst>
          </p:cNvPr>
          <p:cNvSpPr/>
          <p:nvPr/>
        </p:nvSpPr>
        <p:spPr>
          <a:xfrm>
            <a:off x="463117" y="3893324"/>
            <a:ext cx="1993500" cy="292388"/>
          </a:xfrm>
          <a:prstGeom prst="rect">
            <a:avLst/>
          </a:prstGeom>
        </p:spPr>
        <p:txBody>
          <a:bodyPr wrap="square" lIns="0" tIns="0" rIns="0" bIns="0">
            <a:spAutoFit/>
          </a:bodyPr>
          <a:lstStyle/>
          <a:p>
            <a:r>
              <a:rPr lang="ja-JP" altLang="en-US" sz="1100">
                <a:solidFill>
                  <a:schemeClr val="accent1"/>
                </a:solidFill>
                <a:latin typeface="Meiryo UI" panose="020B0604030504040204" pitchFamily="50" charset="-128"/>
                <a:ea typeface="Meiryo UI" panose="020B0604030504040204" pitchFamily="50" charset="-128"/>
              </a:rPr>
              <a:t>（記載例）</a:t>
            </a:r>
            <a:endParaRPr lang="en-US" altLang="ja-JP" sz="1100">
              <a:solidFill>
                <a:schemeClr val="accent1"/>
              </a:solidFill>
              <a:latin typeface="Meiryo UI" panose="020B0604030504040204" pitchFamily="50" charset="-128"/>
              <a:ea typeface="Meiryo UI" panose="020B0604030504040204" pitchFamily="50" charset="-128"/>
            </a:endParaRPr>
          </a:p>
          <a:p>
            <a:r>
              <a:rPr lang="ja-JP" altLang="en-US" sz="800">
                <a:solidFill>
                  <a:schemeClr val="accent1"/>
                </a:solidFill>
                <a:latin typeface="Meiryo UI" panose="020B0604030504040204" pitchFamily="50" charset="-128"/>
                <a:ea typeface="Meiryo UI" panose="020B0604030504040204" pitchFamily="50" charset="-128"/>
              </a:rPr>
              <a:t>　日付や枠の区切りは適宜調整してください</a:t>
            </a:r>
            <a:endParaRPr lang="en-US" altLang="ja-JP" sz="800">
              <a:solidFill>
                <a:schemeClr val="accent1"/>
              </a:solidFill>
              <a:latin typeface="Meiryo UI" panose="020B0604030504040204" pitchFamily="50" charset="-128"/>
              <a:ea typeface="Meiryo UI" panose="020B0604030504040204" pitchFamily="50" charset="-128"/>
            </a:endParaRPr>
          </a:p>
        </p:txBody>
      </p:sp>
      <p:sp>
        <p:nvSpPr>
          <p:cNvPr id="16" name="Rectangle 271">
            <a:extLst>
              <a:ext uri="{FF2B5EF4-FFF2-40B4-BE49-F238E27FC236}">
                <a16:creationId xmlns:a16="http://schemas.microsoft.com/office/drawing/2014/main" id="{0242EC8B-80CE-8338-A019-91742C7355BE}"/>
              </a:ext>
            </a:extLst>
          </p:cNvPr>
          <p:cNvSpPr/>
          <p:nvPr/>
        </p:nvSpPr>
        <p:spPr>
          <a:xfrm>
            <a:off x="11184713" y="-369332"/>
            <a:ext cx="5212445" cy="738664"/>
          </a:xfrm>
          <a:prstGeom prst="rect">
            <a:avLst/>
          </a:prstGeom>
          <a:solidFill>
            <a:srgbClr val="FFFF99"/>
          </a:solidFill>
        </p:spPr>
        <p:txBody>
          <a:bodyPr wrap="square" lIns="0" tIns="0" rIns="0" bIns="0">
            <a:spAutoFit/>
          </a:bodyPr>
          <a:lstStyle/>
          <a:p>
            <a:r>
              <a:rPr lang="ja-JP" altLang="en-US" sz="1600">
                <a:latin typeface="Meiryo UI" panose="020B0604030504040204" pitchFamily="50" charset="-128"/>
                <a:ea typeface="Meiryo UI" panose="020B0604030504040204" pitchFamily="50" charset="-128"/>
                <a:cs typeface="MeiryoUI"/>
              </a:rPr>
              <a:t>総事業費＝補助対象経費</a:t>
            </a:r>
            <a:r>
              <a:rPr lang="en-US" altLang="ja-JP" sz="1600">
                <a:latin typeface="Meiryo UI" panose="020B0604030504040204" pitchFamily="50" charset="-128"/>
                <a:ea typeface="Meiryo UI" panose="020B0604030504040204" pitchFamily="50" charset="-128"/>
                <a:cs typeface="MeiryoUI"/>
              </a:rPr>
              <a:t>+</a:t>
            </a:r>
            <a:r>
              <a:rPr lang="ja-JP" altLang="en-US" sz="1600">
                <a:latin typeface="Meiryo UI" panose="020B0604030504040204" pitchFamily="50" charset="-128"/>
                <a:ea typeface="Meiryo UI" panose="020B0604030504040204" pitchFamily="50" charset="-128"/>
                <a:cs typeface="MeiryoUI"/>
              </a:rPr>
              <a:t>補助対象外経費 の合計額</a:t>
            </a:r>
            <a:endParaRPr lang="en-US" altLang="ja-JP" sz="1600">
              <a:latin typeface="Meiryo UI" panose="020B0604030504040204" pitchFamily="50" charset="-128"/>
              <a:ea typeface="Meiryo UI" panose="020B0604030504040204" pitchFamily="50" charset="-128"/>
              <a:cs typeface="MeiryoUI"/>
            </a:endParaRPr>
          </a:p>
          <a:p>
            <a:r>
              <a:rPr lang="ja-JP" altLang="en-US" sz="1600">
                <a:latin typeface="Meiryo UI" panose="020B0604030504040204" pitchFamily="50" charset="-128"/>
                <a:ea typeface="Meiryo UI" panose="020B0604030504040204" pitchFamily="50" charset="-128"/>
                <a:cs typeface="MeiryoUI"/>
              </a:rPr>
              <a:t>自己負担金＝総事業費 </a:t>
            </a:r>
            <a:r>
              <a:rPr lang="en-US" altLang="ja-JP" sz="1600">
                <a:latin typeface="Meiryo UI" panose="020B0604030504040204" pitchFamily="50" charset="-128"/>
                <a:ea typeface="Meiryo UI" panose="020B0604030504040204" pitchFamily="50" charset="-128"/>
                <a:cs typeface="MeiryoUI"/>
              </a:rPr>
              <a:t>– </a:t>
            </a:r>
            <a:r>
              <a:rPr lang="ja-JP" altLang="en-US" sz="1600">
                <a:latin typeface="Meiryo UI" panose="020B0604030504040204" pitchFamily="50" charset="-128"/>
                <a:ea typeface="Meiryo UI" panose="020B0604030504040204" pitchFamily="50" charset="-128"/>
                <a:cs typeface="MeiryoUI"/>
              </a:rPr>
              <a:t>補助額</a:t>
            </a:r>
            <a:endParaRPr lang="en-US" altLang="ja-JP" sz="1600">
              <a:latin typeface="Meiryo UI" panose="020B0604030504040204" pitchFamily="50" charset="-128"/>
              <a:ea typeface="Meiryo UI" panose="020B0604030504040204" pitchFamily="50" charset="-128"/>
              <a:cs typeface="MeiryoUI"/>
            </a:endParaRPr>
          </a:p>
          <a:p>
            <a:r>
              <a:rPr lang="ja-JP" altLang="en-US" sz="1600" b="0" i="0" spc="0" baseline="0">
                <a:latin typeface="Meiryo UI" panose="020B0604030504040204" pitchFamily="50" charset="-128"/>
                <a:ea typeface="Meiryo UI" panose="020B0604030504040204" pitchFamily="50" charset="-128"/>
                <a:cs typeface="MeiryoUI"/>
              </a:rPr>
              <a:t>補助額：補助を受けようとする額</a:t>
            </a:r>
            <a:endParaRPr lang="en-US" altLang="ja-JP" sz="1600" b="0" i="0" spc="0" baseline="0">
              <a:latin typeface="Meiryo UI" panose="020B0604030504040204" pitchFamily="50" charset="-128"/>
              <a:ea typeface="Meiryo UI" panose="020B0604030504040204" pitchFamily="50" charset="-128"/>
              <a:cs typeface="MeiryoUI"/>
            </a:endParaRPr>
          </a:p>
        </p:txBody>
      </p:sp>
      <p:cxnSp>
        <p:nvCxnSpPr>
          <p:cNvPr id="18" name="直線矢印コネクタ 17">
            <a:extLst>
              <a:ext uri="{FF2B5EF4-FFF2-40B4-BE49-F238E27FC236}">
                <a16:creationId xmlns:a16="http://schemas.microsoft.com/office/drawing/2014/main" id="{E8367190-EEA2-8E15-CD6D-D76FCA78A2DE}"/>
              </a:ext>
            </a:extLst>
          </p:cNvPr>
          <p:cNvCxnSpPr>
            <a:cxnSpLocks/>
            <a:stCxn id="16" idx="1"/>
            <a:endCxn id="31" idx="3"/>
          </p:cNvCxnSpPr>
          <p:nvPr/>
        </p:nvCxnSpPr>
        <p:spPr>
          <a:xfrm flipH="1">
            <a:off x="10608558" y="0"/>
            <a:ext cx="576155" cy="402082"/>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矢印: 五方向 49">
            <a:extLst>
              <a:ext uri="{FF2B5EF4-FFF2-40B4-BE49-F238E27FC236}">
                <a16:creationId xmlns:a16="http://schemas.microsoft.com/office/drawing/2014/main" id="{39E90DB0-1481-70D4-B0FA-48C3F45E7E63}"/>
              </a:ext>
            </a:extLst>
          </p:cNvPr>
          <p:cNvSpPr/>
          <p:nvPr/>
        </p:nvSpPr>
        <p:spPr>
          <a:xfrm rot="5400000">
            <a:off x="14081441" y="1646726"/>
            <a:ext cx="1104099" cy="1080000"/>
          </a:xfrm>
          <a:prstGeom prst="homePlate">
            <a:avLst>
              <a:gd name="adj" fmla="val 0"/>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1" name="矢印: 五方向 50">
            <a:extLst>
              <a:ext uri="{FF2B5EF4-FFF2-40B4-BE49-F238E27FC236}">
                <a16:creationId xmlns:a16="http://schemas.microsoft.com/office/drawing/2014/main" id="{74CB103F-0044-F20E-E63E-4C28757D5ACD}"/>
              </a:ext>
            </a:extLst>
          </p:cNvPr>
          <p:cNvSpPr/>
          <p:nvPr/>
        </p:nvSpPr>
        <p:spPr>
          <a:xfrm rot="5400000">
            <a:off x="13096283" y="1741567"/>
            <a:ext cx="730579" cy="1263837"/>
          </a:xfrm>
          <a:prstGeom prst="homePlate">
            <a:avLst>
              <a:gd name="adj" fmla="val 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chemeClr val="tx2"/>
                </a:solidFill>
                <a:effectLst/>
                <a:uLnTx/>
                <a:uFillTx/>
                <a:latin typeface="游ゴシック" panose="020B0400000000000000" pitchFamily="50" charset="-128"/>
                <a:ea typeface="游ゴシック" panose="020B0400000000000000" pitchFamily="50" charset="-128"/>
              </a:rPr>
              <a:t>補助額</a:t>
            </a:r>
            <a:endParaRPr kumimoji="1" lang="en-US" altLang="ja-JP" sz="1400" b="1" i="0" u="sng" strike="noStrike" kern="1200" cap="none" spc="0" normalizeH="0" baseline="0" noProof="0">
              <a:ln>
                <a:noFill/>
              </a:ln>
              <a:solidFill>
                <a:schemeClr val="tx2"/>
              </a:solidFill>
              <a:effectLst/>
              <a:uLnTx/>
              <a:uFillTx/>
              <a:latin typeface="游ゴシック" panose="020B0400000000000000" pitchFamily="50" charset="-128"/>
              <a:ea typeface="游ゴシック" panose="020B0400000000000000" pitchFamily="50" charset="-128"/>
            </a:endParaRPr>
          </a:p>
        </p:txBody>
      </p:sp>
      <p:sp>
        <p:nvSpPr>
          <p:cNvPr id="52" name="矢印: 五方向 51">
            <a:extLst>
              <a:ext uri="{FF2B5EF4-FFF2-40B4-BE49-F238E27FC236}">
                <a16:creationId xmlns:a16="http://schemas.microsoft.com/office/drawing/2014/main" id="{C41FE96F-0F50-B3D1-1992-BE1DCA9F35F6}"/>
              </a:ext>
            </a:extLst>
          </p:cNvPr>
          <p:cNvSpPr/>
          <p:nvPr/>
        </p:nvSpPr>
        <p:spPr>
          <a:xfrm rot="5400000">
            <a:off x="13284254" y="1199166"/>
            <a:ext cx="354637" cy="1263836"/>
          </a:xfrm>
          <a:prstGeom prst="homePlate">
            <a:avLst>
              <a:gd name="adj" fmla="val 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4" name="L 字 53">
            <a:extLst>
              <a:ext uri="{FF2B5EF4-FFF2-40B4-BE49-F238E27FC236}">
                <a16:creationId xmlns:a16="http://schemas.microsoft.com/office/drawing/2014/main" id="{6B233C2B-C2B0-9546-EBB6-7954844364C8}"/>
              </a:ext>
            </a:extLst>
          </p:cNvPr>
          <p:cNvSpPr/>
          <p:nvPr/>
        </p:nvSpPr>
        <p:spPr>
          <a:xfrm rot="10800000">
            <a:off x="12829652" y="1634677"/>
            <a:ext cx="2345301" cy="1100280"/>
          </a:xfrm>
          <a:prstGeom prst="corner">
            <a:avLst>
              <a:gd name="adj1" fmla="val 33263"/>
              <a:gd name="adj2" fmla="val 98479"/>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左中かっこ 55">
            <a:extLst>
              <a:ext uri="{FF2B5EF4-FFF2-40B4-BE49-F238E27FC236}">
                <a16:creationId xmlns:a16="http://schemas.microsoft.com/office/drawing/2014/main" id="{E82388CE-4C13-E0EC-4DD3-1C413E470E72}"/>
              </a:ext>
            </a:extLst>
          </p:cNvPr>
          <p:cNvSpPr/>
          <p:nvPr/>
        </p:nvSpPr>
        <p:spPr>
          <a:xfrm rot="16200000">
            <a:off x="13347272" y="2274681"/>
            <a:ext cx="228600" cy="1263837"/>
          </a:xfrm>
          <a:prstGeom prst="leftBrace">
            <a:avLst>
              <a:gd name="adj1" fmla="val 3888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左中かっこ 56">
            <a:extLst>
              <a:ext uri="{FF2B5EF4-FFF2-40B4-BE49-F238E27FC236}">
                <a16:creationId xmlns:a16="http://schemas.microsoft.com/office/drawing/2014/main" id="{26E03E52-2A3D-4ECD-6895-69BE50203351}"/>
              </a:ext>
            </a:extLst>
          </p:cNvPr>
          <p:cNvSpPr/>
          <p:nvPr/>
        </p:nvSpPr>
        <p:spPr>
          <a:xfrm rot="16200000">
            <a:off x="14519193" y="2366599"/>
            <a:ext cx="228600" cy="1080001"/>
          </a:xfrm>
          <a:prstGeom prst="leftBrace">
            <a:avLst>
              <a:gd name="adj1" fmla="val 38888"/>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矢印: 五方向 57">
            <a:extLst>
              <a:ext uri="{FF2B5EF4-FFF2-40B4-BE49-F238E27FC236}">
                <a16:creationId xmlns:a16="http://schemas.microsoft.com/office/drawing/2014/main" id="{94DA2FAD-2D60-E38E-8342-9033C5F3C143}"/>
              </a:ext>
            </a:extLst>
          </p:cNvPr>
          <p:cNvSpPr/>
          <p:nvPr/>
        </p:nvSpPr>
        <p:spPr>
          <a:xfrm rot="5400000">
            <a:off x="13309969" y="2566343"/>
            <a:ext cx="266855" cy="1187451"/>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accent1"/>
                </a:solidFill>
                <a:effectLst/>
                <a:uLnTx/>
                <a:uFillTx/>
                <a:latin typeface="游ゴシック" panose="020B0400000000000000" pitchFamily="50" charset="-128"/>
                <a:ea typeface="游ゴシック" panose="020B0400000000000000" pitchFamily="50" charset="-128"/>
              </a:rPr>
              <a:t>補助対象経費</a:t>
            </a:r>
            <a:endParaRPr kumimoji="1" lang="en-US" altLang="ja-JP" sz="1200" b="1" i="0" u="none" strike="noStrike" kern="1200" cap="none" spc="0" normalizeH="0" baseline="0" noProof="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59" name="矢印: 五方向 58">
            <a:extLst>
              <a:ext uri="{FF2B5EF4-FFF2-40B4-BE49-F238E27FC236}">
                <a16:creationId xmlns:a16="http://schemas.microsoft.com/office/drawing/2014/main" id="{5B112507-4308-2C28-29AC-552E5A4237E8}"/>
              </a:ext>
            </a:extLst>
          </p:cNvPr>
          <p:cNvSpPr/>
          <p:nvPr/>
        </p:nvSpPr>
        <p:spPr>
          <a:xfrm rot="5400000">
            <a:off x="14555538" y="2560833"/>
            <a:ext cx="266855" cy="1187451"/>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rPr>
              <a:t>補助対象外経費</a:t>
            </a:r>
            <a:endParaRPr kumimoji="1" lang="en-US" altLang="ja-JP" sz="1200" b="1" i="0" u="none" strike="noStrike" kern="1200" cap="none" spc="0" normalizeH="0" baseline="0" noProof="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endParaRPr>
          </a:p>
        </p:txBody>
      </p:sp>
      <p:sp>
        <p:nvSpPr>
          <p:cNvPr id="60" name="左中かっこ 59">
            <a:extLst>
              <a:ext uri="{FF2B5EF4-FFF2-40B4-BE49-F238E27FC236}">
                <a16:creationId xmlns:a16="http://schemas.microsoft.com/office/drawing/2014/main" id="{05361DB2-914C-638F-614E-C77A5AAF9754}"/>
              </a:ext>
            </a:extLst>
          </p:cNvPr>
          <p:cNvSpPr/>
          <p:nvPr/>
        </p:nvSpPr>
        <p:spPr>
          <a:xfrm rot="5400000">
            <a:off x="13878964" y="310037"/>
            <a:ext cx="228600" cy="2323354"/>
          </a:xfrm>
          <a:prstGeom prst="leftBrace">
            <a:avLst>
              <a:gd name="adj1" fmla="val 38888"/>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矢印: 五方向 60">
            <a:extLst>
              <a:ext uri="{FF2B5EF4-FFF2-40B4-BE49-F238E27FC236}">
                <a16:creationId xmlns:a16="http://schemas.microsoft.com/office/drawing/2014/main" id="{B01AA0F3-931F-E7FD-9812-078FA8877BD3}"/>
              </a:ext>
            </a:extLst>
          </p:cNvPr>
          <p:cNvSpPr/>
          <p:nvPr/>
        </p:nvSpPr>
        <p:spPr>
          <a:xfrm rot="5400000">
            <a:off x="13858869" y="611211"/>
            <a:ext cx="266855" cy="1187451"/>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B050"/>
                </a:solidFill>
                <a:effectLst/>
                <a:uLnTx/>
                <a:uFillTx/>
                <a:latin typeface="游ゴシック" panose="020B0400000000000000" pitchFamily="50" charset="-128"/>
                <a:ea typeface="游ゴシック" panose="020B0400000000000000" pitchFamily="50" charset="-128"/>
              </a:rPr>
              <a:t>総事業費</a:t>
            </a:r>
            <a:endParaRPr kumimoji="1" lang="en-US" altLang="ja-JP" sz="1400" b="1" i="0" u="sng" strike="noStrike" kern="1200" cap="none" spc="0" normalizeH="0" baseline="0" noProof="0">
              <a:ln>
                <a:noFill/>
              </a:ln>
              <a:solidFill>
                <a:srgbClr val="00B050"/>
              </a:solidFill>
              <a:effectLst/>
              <a:uLnTx/>
              <a:uFillTx/>
              <a:latin typeface="游ゴシック" panose="020B0400000000000000" pitchFamily="50" charset="-128"/>
              <a:ea typeface="游ゴシック" panose="020B0400000000000000" pitchFamily="50" charset="-128"/>
            </a:endParaRPr>
          </a:p>
        </p:txBody>
      </p:sp>
      <p:sp>
        <p:nvSpPr>
          <p:cNvPr id="62" name="矢印: 五方向 61">
            <a:extLst>
              <a:ext uri="{FF2B5EF4-FFF2-40B4-BE49-F238E27FC236}">
                <a16:creationId xmlns:a16="http://schemas.microsoft.com/office/drawing/2014/main" id="{54ABDDDE-A9C1-2732-477C-CA8C8100B0D4}"/>
              </a:ext>
            </a:extLst>
          </p:cNvPr>
          <p:cNvSpPr/>
          <p:nvPr/>
        </p:nvSpPr>
        <p:spPr>
          <a:xfrm rot="5400000">
            <a:off x="11906915" y="1455080"/>
            <a:ext cx="266855" cy="1011017"/>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自己負担金</a:t>
            </a:r>
            <a:endParaRPr kumimoji="1" lang="en-US" altLang="ja-JP" sz="1400" b="1" i="0" u="sng"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64" name="直線矢印コネクタ 63">
            <a:extLst>
              <a:ext uri="{FF2B5EF4-FFF2-40B4-BE49-F238E27FC236}">
                <a16:creationId xmlns:a16="http://schemas.microsoft.com/office/drawing/2014/main" id="{630E843C-02CD-224A-F7F7-DCAB26B53DE9}"/>
              </a:ext>
            </a:extLst>
          </p:cNvPr>
          <p:cNvCxnSpPr>
            <a:cxnSpLocks/>
            <a:endCxn id="54" idx="0"/>
          </p:cNvCxnSpPr>
          <p:nvPr/>
        </p:nvCxnSpPr>
        <p:spPr>
          <a:xfrm flipV="1">
            <a:off x="12529070" y="1817670"/>
            <a:ext cx="300582" cy="100936"/>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D865B7A1-F26A-433F-5DBD-5BF83C62288B}"/>
              </a:ext>
            </a:extLst>
          </p:cNvPr>
          <p:cNvSpPr/>
          <p:nvPr/>
        </p:nvSpPr>
        <p:spPr>
          <a:xfrm>
            <a:off x="12835515" y="2035075"/>
            <a:ext cx="1225250" cy="698403"/>
          </a:xfrm>
          <a:prstGeom prst="rect">
            <a:avLst/>
          </a:prstGeom>
          <a:noFill/>
          <a:ln w="381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Calibri"/>
      </a:majorFont>
      <a:minorFont>
        <a:latin typeface="Calibri"/>
        <a:ea typeface="Calibri"/>
        <a:cs typeface="Calibri"/>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710D672C114804CA8512357DE3EBF94" ma:contentTypeVersion="7" ma:contentTypeDescription="新しいドキュメントを作成します。" ma:contentTypeScope="" ma:versionID="84271fabb9d03ea98dfab2d7abde1d09">
  <xsd:schema xmlns:xsd="http://www.w3.org/2001/XMLSchema" xmlns:xs="http://www.w3.org/2001/XMLSchema" xmlns:p="http://schemas.microsoft.com/office/2006/metadata/properties" xmlns:ns2="34639fb3-c362-42c3-b8f3-48d634885968" targetNamespace="http://schemas.microsoft.com/office/2006/metadata/properties" ma:root="true" ma:fieldsID="0347eb0d18f939c953348fa280dc9662" ns2:_="">
    <xsd:import namespace="34639fb3-c362-42c3-b8f3-48d6348859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39fb3-c362-42c3-b8f3-48d634885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7AA0D6-8064-477F-9A9B-A72A95A34E21}">
  <ds:schemaRefs>
    <ds:schemaRef ds:uri="34639fb3-c362-42c3-b8f3-48d6348859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C14D5F-2B24-4506-8112-4FC82224C9D9}">
  <ds:schemaRefs>
    <ds:schemaRef ds:uri="34639fb3-c362-42c3-b8f3-48d634885968"/>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5597515-9F8E-47E6-96B0-9C044444CA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926</Words>
  <Application>Microsoft Office PowerPoint</Application>
  <PresentationFormat>ユーザー設定</PresentationFormat>
  <Paragraphs>100</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Wingdings</vt:lpstr>
      <vt:lpstr>游ゴシック</vt:lpstr>
      <vt:lpstr>Meiryo UI</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U30010N1508</dc:creator>
  <cp:lastModifiedBy>佐野 正明(JTB)</cp:lastModifiedBy>
  <cp:revision>5</cp:revision>
  <cp:lastPrinted>2026-02-19T13:08:11Z</cp:lastPrinted>
  <dcterms:modified xsi:type="dcterms:W3CDTF">2026-02-27T01:33:11Z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0x010100B710D672C114804CA8512357DE3EBF94</vt:lpwstr>
  </property>
</Properties>
</file>